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0" r:id="rId2"/>
    <p:sldMasterId id="2147483652" r:id="rId3"/>
  </p:sldMasterIdLst>
  <p:notesMasterIdLst>
    <p:notesMasterId r:id="rId17"/>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Lst>
  <p:sldSz cx="12192000" cy="6858000"/>
  <p:notesSz cx="6858000" cy="9144000"/>
  <p:embeddedFontLst>
    <p:embeddedFont>
      <p:font typeface="Helvetica Neue" panose="02000503000000020004" pitchFamily="2"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4" roundtripDataSignature="AMtx7mjvXKq0woLDEXS+COXb5voCodc8f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28"/>
  </p:normalViewPr>
  <p:slideViewPr>
    <p:cSldViewPr snapToGrid="0">
      <p:cViewPr varScale="1">
        <p:scale>
          <a:sx n="98" d="100"/>
          <a:sy n="98" d="100"/>
        </p:scale>
        <p:origin x="23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font" Target="fonts/font1.fntdata"/><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font" Target="fonts/font4.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customschemas.google.com/relationships/presentationmetadata" Target="metadata"/><Relationship Id="rId5" Type="http://schemas.openxmlformats.org/officeDocument/2006/relationships/slide" Target="slides/slide2.xml"/><Relationship Id="rId15" Type="http://schemas.openxmlformats.org/officeDocument/2006/relationships/slide" Target="slides/slide12.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font" Target="fonts/font2.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07000" y="812520"/>
            <a:ext cx="5345280" cy="400896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Google Shape;31;p1:notes"/>
          <p:cNvSpPr txBox="1">
            <a:spLocks noGrp="1"/>
          </p:cNvSpPr>
          <p:nvPr>
            <p:ph type="body" idx="1"/>
          </p:nvPr>
        </p:nvSpPr>
        <p:spPr>
          <a:xfrm>
            <a:off x="756000" y="5078520"/>
            <a:ext cx="6047640" cy="481104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32" name="Google Shape;32;p1:notes"/>
          <p:cNvSpPr>
            <a:spLocks noGrp="1" noRot="1" noChangeAspect="1"/>
          </p:cNvSpPr>
          <p:nvPr>
            <p:ph type="sldImg" idx="2"/>
          </p:nvPr>
        </p:nvSpPr>
        <p:spPr>
          <a:xfrm>
            <a:off x="217488" y="812800"/>
            <a:ext cx="7123112" cy="400843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11:notes"/>
          <p:cNvSpPr txBox="1">
            <a:spLocks noGrp="1"/>
          </p:cNvSpPr>
          <p:nvPr>
            <p:ph type="body" idx="1"/>
          </p:nvPr>
        </p:nvSpPr>
        <p:spPr>
          <a:xfrm>
            <a:off x="685800" y="4400640"/>
            <a:ext cx="5486040" cy="3600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00000"/>
              </a:buClr>
              <a:buSzPts val="2000"/>
              <a:buFont typeface="Arial"/>
              <a:buNone/>
            </a:pPr>
            <a:r>
              <a:rPr lang="fr-FR" sz="2000" b="1" u="none" strike="noStrike">
                <a:solidFill>
                  <a:srgbClr val="000000"/>
                </a:solidFill>
                <a:latin typeface="Arial"/>
                <a:ea typeface="Arial"/>
                <a:cs typeface="Arial"/>
                <a:sym typeface="Arial"/>
              </a:rPr>
              <a:t>EXPLANATION</a:t>
            </a:r>
            <a:endParaRPr sz="2000" b="0" u="none" strike="noStrike">
              <a:solidFill>
                <a:srgbClr val="000000"/>
              </a:solidFill>
              <a:latin typeface="Arial"/>
              <a:ea typeface="Arial"/>
              <a:cs typeface="Arial"/>
              <a:sym typeface="Arial"/>
            </a:endParaRPr>
          </a:p>
          <a:p>
            <a:pPr marL="457200" lvl="0" indent="-228240" algn="l" rtl="0">
              <a:lnSpc>
                <a:spcPct val="100000"/>
              </a:lnSpc>
              <a:spcBef>
                <a:spcPts val="0"/>
              </a:spcBef>
              <a:spcAft>
                <a:spcPts val="0"/>
              </a:spcAft>
              <a:buClr>
                <a:srgbClr val="000000"/>
              </a:buClr>
              <a:buSzPts val="2000"/>
              <a:buFont typeface="Arial"/>
              <a:buNone/>
            </a:pPr>
            <a:r>
              <a:rPr lang="fr-FR" sz="2000" b="0" u="none" strike="noStrike">
                <a:solidFill>
                  <a:srgbClr val="000000"/>
                </a:solidFill>
                <a:latin typeface="Arial"/>
                <a:ea typeface="Arial"/>
                <a:cs typeface="Arial"/>
                <a:sym typeface="Arial"/>
              </a:rPr>
              <a:t>Present the slide</a:t>
            </a:r>
            <a:endParaRPr/>
          </a:p>
          <a:p>
            <a:pPr marL="457200" lvl="0" indent="-228240" algn="l" rtl="0">
              <a:lnSpc>
                <a:spcPct val="100000"/>
              </a:lnSpc>
              <a:spcBef>
                <a:spcPts val="0"/>
              </a:spcBef>
              <a:spcAft>
                <a:spcPts val="0"/>
              </a:spcAft>
              <a:buClr>
                <a:srgbClr val="000000"/>
              </a:buClr>
              <a:buSzPts val="2000"/>
              <a:buFont typeface="Arial"/>
              <a:buNone/>
            </a:pPr>
            <a:r>
              <a:rPr lang="fr-FR" sz="2000" b="0" u="none" strike="noStrike">
                <a:solidFill>
                  <a:srgbClr val="000000"/>
                </a:solidFill>
                <a:latin typeface="Arial"/>
                <a:ea typeface="Arial"/>
                <a:cs typeface="Arial"/>
                <a:sym typeface="Arial"/>
              </a:rPr>
              <a:t>Supplement with the points below</a:t>
            </a:r>
            <a:endParaRPr/>
          </a:p>
          <a:p>
            <a:pPr marL="457200" lvl="0" indent="-228240" algn="l" rtl="0">
              <a:lnSpc>
                <a:spcPct val="100000"/>
              </a:lnSpc>
              <a:spcBef>
                <a:spcPts val="0"/>
              </a:spcBef>
              <a:spcAft>
                <a:spcPts val="0"/>
              </a:spcAft>
              <a:buClr>
                <a:srgbClr val="000000"/>
              </a:buClr>
              <a:buSzPts val="2000"/>
              <a:buFont typeface="Arial"/>
              <a:buNone/>
            </a:pPr>
            <a:r>
              <a:rPr lang="fr-FR" sz="2000" b="1" u="none" strike="noStrike">
                <a:solidFill>
                  <a:srgbClr val="000000"/>
                </a:solidFill>
                <a:latin typeface="Arial"/>
                <a:ea typeface="Arial"/>
                <a:cs typeface="Arial"/>
                <a:sym typeface="Arial"/>
              </a:rPr>
              <a:t>Communication and exchange information</a:t>
            </a:r>
            <a:endParaRPr sz="2000" b="0" u="none" strike="noStrike">
              <a:solidFill>
                <a:srgbClr val="000000"/>
              </a:solidFill>
              <a:latin typeface="Arial"/>
              <a:ea typeface="Arial"/>
              <a:cs typeface="Arial"/>
              <a:sym typeface="Arial"/>
            </a:endParaRPr>
          </a:p>
          <a:p>
            <a:pPr marL="914400" lvl="0" indent="-228240" algn="l" rtl="0">
              <a:lnSpc>
                <a:spcPct val="100000"/>
              </a:lnSpc>
              <a:spcBef>
                <a:spcPts val="0"/>
              </a:spcBef>
              <a:spcAft>
                <a:spcPts val="0"/>
              </a:spcAft>
              <a:buClr>
                <a:srgbClr val="000000"/>
              </a:buClr>
              <a:buSzPts val="2000"/>
              <a:buFont typeface="Arial"/>
              <a:buNone/>
            </a:pPr>
            <a:r>
              <a:rPr lang="fr-FR" sz="2000" b="0" u="none" strike="noStrike">
                <a:solidFill>
                  <a:srgbClr val="000000"/>
                </a:solidFill>
                <a:latin typeface="Arial"/>
                <a:ea typeface="Arial"/>
                <a:cs typeface="Arial"/>
                <a:sym typeface="Arial"/>
              </a:rPr>
              <a:t>A two-way process for communication between child/caseworker and caregiver/caseworker is important</a:t>
            </a:r>
            <a:endParaRPr/>
          </a:p>
          <a:p>
            <a:pPr marL="914400" lvl="0" indent="-228240" algn="l" rtl="0">
              <a:lnSpc>
                <a:spcPct val="100000"/>
              </a:lnSpc>
              <a:spcBef>
                <a:spcPts val="0"/>
              </a:spcBef>
              <a:spcAft>
                <a:spcPts val="0"/>
              </a:spcAft>
              <a:buClr>
                <a:srgbClr val="000000"/>
              </a:buClr>
              <a:buSzPts val="2000"/>
              <a:buFont typeface="Arial"/>
              <a:buNone/>
            </a:pPr>
            <a:r>
              <a:rPr lang="fr-FR" sz="2000" b="0" u="none" strike="noStrike">
                <a:solidFill>
                  <a:srgbClr val="000000"/>
                </a:solidFill>
                <a:latin typeface="Arial"/>
                <a:ea typeface="Arial"/>
                <a:cs typeface="Arial"/>
                <a:sym typeface="Arial"/>
              </a:rPr>
              <a:t>Make available culturally appropriate information on constructive coping methods.</a:t>
            </a:r>
            <a:endParaRPr/>
          </a:p>
          <a:p>
            <a:pPr marL="457200" lvl="0" indent="-228240" algn="l" rtl="0">
              <a:lnSpc>
                <a:spcPct val="100000"/>
              </a:lnSpc>
              <a:spcBef>
                <a:spcPts val="0"/>
              </a:spcBef>
              <a:spcAft>
                <a:spcPts val="0"/>
              </a:spcAft>
              <a:buClr>
                <a:srgbClr val="000000"/>
              </a:buClr>
              <a:buSzPts val="2000"/>
              <a:buFont typeface="Arial"/>
              <a:buNone/>
            </a:pPr>
            <a:r>
              <a:rPr lang="fr-FR" sz="2000" b="1" u="none" strike="noStrike">
                <a:solidFill>
                  <a:srgbClr val="000000"/>
                </a:solidFill>
                <a:latin typeface="Arial"/>
                <a:ea typeface="Arial"/>
                <a:cs typeface="Arial"/>
                <a:sym typeface="Arial"/>
              </a:rPr>
              <a:t>Supporting foster carers</a:t>
            </a:r>
            <a:endParaRPr sz="2000" b="0" u="none" strike="noStrike">
              <a:solidFill>
                <a:srgbClr val="000000"/>
              </a:solidFill>
              <a:latin typeface="Arial"/>
              <a:ea typeface="Arial"/>
              <a:cs typeface="Arial"/>
              <a:sym typeface="Arial"/>
            </a:endParaRPr>
          </a:p>
          <a:p>
            <a:pPr marL="914400" lvl="0" indent="-228240" algn="l" rtl="0">
              <a:lnSpc>
                <a:spcPct val="100000"/>
              </a:lnSpc>
              <a:spcBef>
                <a:spcPts val="0"/>
              </a:spcBef>
              <a:spcAft>
                <a:spcPts val="0"/>
              </a:spcAft>
              <a:buClr>
                <a:srgbClr val="000000"/>
              </a:buClr>
              <a:buSzPts val="2000"/>
              <a:buFont typeface="Arial"/>
              <a:buNone/>
            </a:pPr>
            <a:r>
              <a:rPr lang="fr-FR" sz="2000" b="0" u="none" strike="noStrike">
                <a:solidFill>
                  <a:srgbClr val="000000"/>
                </a:solidFill>
                <a:latin typeface="Arial"/>
                <a:ea typeface="Arial"/>
                <a:cs typeface="Arial"/>
                <a:sym typeface="Arial"/>
              </a:rPr>
              <a:t>Caseworkers can give referral to support groups for foster carers</a:t>
            </a:r>
            <a:endParaRPr/>
          </a:p>
          <a:p>
            <a:pPr marL="914400" lvl="0" indent="-228240" algn="l" rtl="0">
              <a:lnSpc>
                <a:spcPct val="100000"/>
              </a:lnSpc>
              <a:spcBef>
                <a:spcPts val="0"/>
              </a:spcBef>
              <a:spcAft>
                <a:spcPts val="0"/>
              </a:spcAft>
              <a:buClr>
                <a:srgbClr val="000000"/>
              </a:buClr>
              <a:buSzPts val="2000"/>
              <a:buFont typeface="Arial"/>
              <a:buNone/>
            </a:pPr>
            <a:r>
              <a:rPr lang="fr-FR" sz="2000" b="0" u="none" strike="noStrike">
                <a:solidFill>
                  <a:srgbClr val="000000"/>
                </a:solidFill>
                <a:latin typeface="Arial"/>
                <a:ea typeface="Arial"/>
                <a:cs typeface="Arial"/>
                <a:sym typeface="Arial"/>
              </a:rPr>
              <a:t>Caseworkers can be pro-active in helping to establish foster carers’ support groups and if needed for kinship carers.</a:t>
            </a:r>
            <a:endParaRPr/>
          </a:p>
          <a:p>
            <a:pPr marL="457200" lvl="0" indent="-228240" algn="l" rtl="0">
              <a:lnSpc>
                <a:spcPct val="100000"/>
              </a:lnSpc>
              <a:spcBef>
                <a:spcPts val="0"/>
              </a:spcBef>
              <a:spcAft>
                <a:spcPts val="0"/>
              </a:spcAft>
              <a:buClr>
                <a:srgbClr val="000000"/>
              </a:buClr>
              <a:buSzPts val="2000"/>
              <a:buFont typeface="Arial"/>
              <a:buNone/>
            </a:pPr>
            <a:r>
              <a:rPr lang="fr-FR" sz="2000" b="1" u="none" strike="noStrike">
                <a:solidFill>
                  <a:srgbClr val="000000"/>
                </a:solidFill>
                <a:latin typeface="Arial"/>
                <a:ea typeface="Arial"/>
                <a:cs typeface="Arial"/>
                <a:sym typeface="Arial"/>
              </a:rPr>
              <a:t>Helping caregivers to develop positive discipline techniques</a:t>
            </a:r>
            <a:endParaRPr sz="2000" b="0" u="none" strike="noStrike">
              <a:solidFill>
                <a:srgbClr val="000000"/>
              </a:solidFill>
              <a:latin typeface="Arial"/>
              <a:ea typeface="Arial"/>
              <a:cs typeface="Arial"/>
              <a:sym typeface="Arial"/>
            </a:endParaRPr>
          </a:p>
          <a:p>
            <a:pPr marL="914400" lvl="0" indent="-228240" algn="l" rtl="0">
              <a:lnSpc>
                <a:spcPct val="100000"/>
              </a:lnSpc>
              <a:spcBef>
                <a:spcPts val="0"/>
              </a:spcBef>
              <a:spcAft>
                <a:spcPts val="0"/>
              </a:spcAft>
              <a:buClr>
                <a:srgbClr val="000000"/>
              </a:buClr>
              <a:buSzPts val="2000"/>
              <a:buFont typeface="Arial"/>
              <a:buNone/>
            </a:pPr>
            <a:r>
              <a:rPr lang="fr-FR" sz="2000" b="0" u="none" strike="noStrike">
                <a:solidFill>
                  <a:srgbClr val="000000"/>
                </a:solidFill>
                <a:latin typeface="Arial"/>
                <a:ea typeface="Arial"/>
                <a:cs typeface="Arial"/>
                <a:sym typeface="Arial"/>
              </a:rPr>
              <a:t>i.e., based on Positive Discipline in Everyday Parenting/Families Make the Difference.</a:t>
            </a:r>
            <a:endParaRPr/>
          </a:p>
          <a:p>
            <a:pPr marL="457200" lvl="0" indent="-228240" algn="l" rtl="0">
              <a:lnSpc>
                <a:spcPct val="100000"/>
              </a:lnSpc>
              <a:spcBef>
                <a:spcPts val="0"/>
              </a:spcBef>
              <a:spcAft>
                <a:spcPts val="0"/>
              </a:spcAft>
              <a:buClr>
                <a:srgbClr val="000000"/>
              </a:buClr>
              <a:buSzPts val="2000"/>
              <a:buFont typeface="Arial"/>
              <a:buNone/>
            </a:pPr>
            <a:r>
              <a:rPr lang="fr-FR" sz="2000" b="1" u="none" strike="noStrike">
                <a:solidFill>
                  <a:srgbClr val="000000"/>
                </a:solidFill>
                <a:latin typeface="Arial"/>
                <a:ea typeface="Arial"/>
                <a:cs typeface="Arial"/>
                <a:sym typeface="Arial"/>
              </a:rPr>
              <a:t>Preventing secondary separations:</a:t>
            </a:r>
            <a:r>
              <a:rPr lang="fr-FR" sz="2000" b="0" u="none" strike="noStrike">
                <a:solidFill>
                  <a:srgbClr val="000000"/>
                </a:solidFill>
                <a:latin typeface="Arial"/>
                <a:ea typeface="Arial"/>
                <a:cs typeface="Arial"/>
                <a:sym typeface="Arial"/>
              </a:rPr>
              <a:t> help families access all available/appropriate support by:</a:t>
            </a:r>
            <a:endParaRPr/>
          </a:p>
          <a:p>
            <a:pPr marL="914400" lvl="0" indent="-228240" algn="l" rtl="0">
              <a:lnSpc>
                <a:spcPct val="100000"/>
              </a:lnSpc>
              <a:spcBef>
                <a:spcPts val="0"/>
              </a:spcBef>
              <a:spcAft>
                <a:spcPts val="0"/>
              </a:spcAft>
              <a:buClr>
                <a:srgbClr val="000000"/>
              </a:buClr>
              <a:buSzPts val="2000"/>
              <a:buFont typeface="Arial"/>
              <a:buNone/>
            </a:pPr>
            <a:r>
              <a:rPr lang="fr-FR" sz="2000" b="0" u="none" strike="noStrike">
                <a:solidFill>
                  <a:srgbClr val="000000"/>
                </a:solidFill>
                <a:latin typeface="Arial"/>
                <a:ea typeface="Arial"/>
                <a:cs typeface="Arial"/>
                <a:sym typeface="Arial"/>
              </a:rPr>
              <a:t>Providing information on basic services.</a:t>
            </a:r>
            <a:endParaRPr/>
          </a:p>
          <a:p>
            <a:pPr marL="914400" lvl="0" indent="-228240" algn="l" rtl="0">
              <a:lnSpc>
                <a:spcPct val="100000"/>
              </a:lnSpc>
              <a:spcBef>
                <a:spcPts val="0"/>
              </a:spcBef>
              <a:spcAft>
                <a:spcPts val="0"/>
              </a:spcAft>
              <a:buClr>
                <a:srgbClr val="000000"/>
              </a:buClr>
              <a:buSzPts val="2000"/>
              <a:buFont typeface="Arial"/>
              <a:buNone/>
            </a:pPr>
            <a:r>
              <a:rPr lang="fr-FR" sz="2000" b="0" u="none" strike="noStrike">
                <a:solidFill>
                  <a:srgbClr val="000000"/>
                </a:solidFill>
                <a:latin typeface="Arial"/>
                <a:ea typeface="Arial"/>
                <a:cs typeface="Arial"/>
                <a:sym typeface="Arial"/>
              </a:rPr>
              <a:t>Making referrals for specialist services, where necessary.</a:t>
            </a:r>
            <a:endParaRPr/>
          </a:p>
          <a:p>
            <a:pPr marL="914400" lvl="0" indent="-228240" algn="l" rtl="0">
              <a:lnSpc>
                <a:spcPct val="100000"/>
              </a:lnSpc>
              <a:spcBef>
                <a:spcPts val="0"/>
              </a:spcBef>
              <a:spcAft>
                <a:spcPts val="0"/>
              </a:spcAft>
              <a:buClr>
                <a:srgbClr val="000000"/>
              </a:buClr>
              <a:buSzPts val="2000"/>
              <a:buFont typeface="Arial"/>
              <a:buNone/>
            </a:pPr>
            <a:r>
              <a:rPr lang="fr-FR" sz="2000" b="0" u="none" strike="noStrike">
                <a:solidFill>
                  <a:srgbClr val="000000"/>
                </a:solidFill>
                <a:latin typeface="Arial"/>
                <a:ea typeface="Arial"/>
                <a:cs typeface="Arial"/>
                <a:sym typeface="Arial"/>
              </a:rPr>
              <a:t>Ensuring the family have access to food and non-food item distributions, and any necessary adjustments have been made to accommodate additional children.</a:t>
            </a:r>
            <a:endParaRPr/>
          </a:p>
          <a:p>
            <a:pPr marL="914400" lvl="0" indent="-228240" algn="l" rtl="0">
              <a:lnSpc>
                <a:spcPct val="100000"/>
              </a:lnSpc>
              <a:spcBef>
                <a:spcPts val="0"/>
              </a:spcBef>
              <a:spcAft>
                <a:spcPts val="0"/>
              </a:spcAft>
              <a:buClr>
                <a:srgbClr val="4472C4"/>
              </a:buClr>
              <a:buSzPts val="1800"/>
              <a:buFont typeface="Calibri"/>
              <a:buNone/>
            </a:pPr>
            <a:r>
              <a:rPr lang="fr-FR" sz="1800" b="0" u="none" strike="noStrike">
                <a:solidFill>
                  <a:srgbClr val="4472C4"/>
                </a:solidFill>
                <a:latin typeface="Calibri"/>
                <a:ea typeface="Calibri"/>
                <a:cs typeface="Calibri"/>
                <a:sym typeface="Calibri"/>
              </a:rPr>
              <a:t>Providing psychosocial support to children and caregivers to strengthen attachment and bonding and to address any issues arising</a:t>
            </a:r>
            <a:endParaRPr sz="1800" b="0" u="none" strike="noStrike">
              <a:solidFill>
                <a:srgbClr val="000000"/>
              </a:solidFill>
              <a:latin typeface="Arial"/>
              <a:ea typeface="Arial"/>
              <a:cs typeface="Arial"/>
              <a:sym typeface="Arial"/>
            </a:endParaRPr>
          </a:p>
          <a:p>
            <a:pPr marL="914400" lvl="0" indent="-228240" algn="l" rtl="0">
              <a:lnSpc>
                <a:spcPct val="100000"/>
              </a:lnSpc>
              <a:spcBef>
                <a:spcPts val="0"/>
              </a:spcBef>
              <a:spcAft>
                <a:spcPts val="0"/>
              </a:spcAft>
              <a:buClr>
                <a:srgbClr val="4472C4"/>
              </a:buClr>
              <a:buSzPts val="1800"/>
              <a:buFont typeface="Calibri"/>
              <a:buNone/>
            </a:pPr>
            <a:r>
              <a:rPr lang="fr-FR" sz="1800" b="0" u="none" strike="noStrike">
                <a:solidFill>
                  <a:srgbClr val="4472C4"/>
                </a:solidFill>
                <a:latin typeface="Calibri"/>
                <a:ea typeface="Calibri"/>
                <a:cs typeface="Calibri"/>
                <a:sym typeface="Calibri"/>
              </a:rPr>
              <a:t>Referring families to social protection or livelihoods programs including Cash and Voucher Assistance</a:t>
            </a:r>
            <a:endParaRPr sz="1800" b="0" u="none" strike="noStrike">
              <a:solidFill>
                <a:srgbClr val="000000"/>
              </a:solidFill>
              <a:latin typeface="Arial"/>
              <a:ea typeface="Arial"/>
              <a:cs typeface="Arial"/>
              <a:sym typeface="Arial"/>
            </a:endParaRPr>
          </a:p>
          <a:p>
            <a:pPr marL="1371600" lvl="0" indent="-228240" algn="l" rtl="0">
              <a:lnSpc>
                <a:spcPct val="100000"/>
              </a:lnSpc>
              <a:spcBef>
                <a:spcPts val="0"/>
              </a:spcBef>
              <a:spcAft>
                <a:spcPts val="0"/>
              </a:spcAft>
              <a:buClr>
                <a:srgbClr val="4472C4"/>
              </a:buClr>
              <a:buSzPts val="1800"/>
              <a:buFont typeface="Calibri"/>
              <a:buNone/>
            </a:pPr>
            <a:r>
              <a:rPr lang="fr-FR" sz="1800" b="0" u="none" strike="noStrike">
                <a:solidFill>
                  <a:srgbClr val="4472C4"/>
                </a:solidFill>
                <a:latin typeface="Calibri"/>
                <a:ea typeface="Calibri"/>
                <a:cs typeface="Calibri"/>
                <a:sym typeface="Calibri"/>
              </a:rPr>
              <a:t>The aim of cash and material support is to help prevent further separation and abandonment of children within the most marginalized households.</a:t>
            </a:r>
            <a:endParaRPr sz="1800" b="0" u="none" strike="noStrike">
              <a:solidFill>
                <a:srgbClr val="000000"/>
              </a:solidFill>
              <a:latin typeface="Arial"/>
              <a:ea typeface="Arial"/>
              <a:cs typeface="Arial"/>
              <a:sym typeface="Arial"/>
            </a:endParaRPr>
          </a:p>
          <a:p>
            <a:pPr marL="914400" lvl="0" indent="-228240" algn="l" rtl="0">
              <a:lnSpc>
                <a:spcPct val="100000"/>
              </a:lnSpc>
              <a:spcBef>
                <a:spcPts val="0"/>
              </a:spcBef>
              <a:spcAft>
                <a:spcPts val="0"/>
              </a:spcAft>
              <a:buClr>
                <a:srgbClr val="4472C4"/>
              </a:buClr>
              <a:buSzPts val="1800"/>
              <a:buFont typeface="Calibri"/>
              <a:buNone/>
            </a:pPr>
            <a:r>
              <a:rPr lang="fr-FR" sz="1800" b="0" u="none" strike="noStrike">
                <a:solidFill>
                  <a:srgbClr val="4472C4"/>
                </a:solidFill>
                <a:latin typeface="Calibri"/>
                <a:ea typeface="Calibri"/>
                <a:cs typeface="Calibri"/>
                <a:sym typeface="Calibri"/>
              </a:rPr>
              <a:t>Discreetly provide appropriate 'one off' targeted assistance</a:t>
            </a:r>
            <a:endParaRPr sz="1800" b="0" u="none" strike="noStrike">
              <a:solidFill>
                <a:srgbClr val="000000"/>
              </a:solidFill>
              <a:latin typeface="Arial"/>
              <a:ea typeface="Arial"/>
              <a:cs typeface="Arial"/>
              <a:sym typeface="Arial"/>
            </a:endParaRPr>
          </a:p>
          <a:p>
            <a:pPr marL="1371600" lvl="0" indent="-228240" algn="l" rtl="0">
              <a:lnSpc>
                <a:spcPct val="100000"/>
              </a:lnSpc>
              <a:spcBef>
                <a:spcPts val="0"/>
              </a:spcBef>
              <a:spcAft>
                <a:spcPts val="0"/>
              </a:spcAft>
              <a:buClr>
                <a:srgbClr val="4472C4"/>
              </a:buClr>
              <a:buSzPts val="1800"/>
              <a:buFont typeface="Calibri"/>
              <a:buNone/>
            </a:pPr>
            <a:r>
              <a:rPr lang="fr-FR" sz="1800" b="0" u="none" strike="noStrike">
                <a:solidFill>
                  <a:srgbClr val="4472C4"/>
                </a:solidFill>
                <a:latin typeface="Calibri"/>
                <a:ea typeface="Calibri"/>
                <a:cs typeface="Calibri"/>
                <a:sym typeface="Calibri"/>
              </a:rPr>
              <a:t>This should be in line with the community’s living standards</a:t>
            </a:r>
            <a:endParaRPr sz="1800" b="0" u="none" strike="noStrike">
              <a:solidFill>
                <a:srgbClr val="000000"/>
              </a:solidFill>
              <a:latin typeface="Arial"/>
              <a:ea typeface="Arial"/>
              <a:cs typeface="Arial"/>
              <a:sym typeface="Arial"/>
            </a:endParaRPr>
          </a:p>
          <a:p>
            <a:pPr marL="1371600" lvl="0" indent="-228240" algn="l" rtl="0">
              <a:lnSpc>
                <a:spcPct val="100000"/>
              </a:lnSpc>
              <a:spcBef>
                <a:spcPts val="0"/>
              </a:spcBef>
              <a:spcAft>
                <a:spcPts val="0"/>
              </a:spcAft>
              <a:buClr>
                <a:srgbClr val="4472C4"/>
              </a:buClr>
              <a:buSzPts val="1800"/>
              <a:buFont typeface="Calibri"/>
              <a:buNone/>
            </a:pPr>
            <a:r>
              <a:rPr lang="fr-FR" sz="1800" b="0" u="none" strike="noStrike">
                <a:solidFill>
                  <a:srgbClr val="4472C4"/>
                </a:solidFill>
                <a:latin typeface="Calibri"/>
                <a:ea typeface="Calibri"/>
                <a:cs typeface="Calibri"/>
                <a:sym typeface="Calibri"/>
              </a:rPr>
              <a:t>E.g. bedding/cooking items, school uniforms or books</a:t>
            </a:r>
            <a:endParaRPr sz="1800" b="0" u="none" strike="noStrike">
              <a:solidFill>
                <a:srgbClr val="000000"/>
              </a:solidFill>
              <a:latin typeface="Arial"/>
              <a:ea typeface="Arial"/>
              <a:cs typeface="Arial"/>
              <a:sym typeface="Arial"/>
            </a:endParaRPr>
          </a:p>
          <a:p>
            <a:pPr marL="1371600" lvl="0" indent="-228240" algn="l" rtl="0">
              <a:lnSpc>
                <a:spcPct val="100000"/>
              </a:lnSpc>
              <a:spcBef>
                <a:spcPts val="0"/>
              </a:spcBef>
              <a:spcAft>
                <a:spcPts val="0"/>
              </a:spcAft>
              <a:buClr>
                <a:srgbClr val="4472C4"/>
              </a:buClr>
              <a:buSzPts val="1800"/>
              <a:buFont typeface="Calibri"/>
              <a:buNone/>
            </a:pPr>
            <a:r>
              <a:rPr lang="fr-FR" sz="1800" b="0" u="none" strike="noStrike">
                <a:solidFill>
                  <a:srgbClr val="4472C4"/>
                </a:solidFill>
                <a:latin typeface="Calibri"/>
                <a:ea typeface="Calibri"/>
                <a:cs typeface="Calibri"/>
                <a:sym typeface="Calibri"/>
              </a:rPr>
              <a:t>Where possible, such assistance should also be available to other families where children are vulnerable to separation</a:t>
            </a:r>
            <a:endParaRPr sz="1800" b="0" u="none" strike="noStrike">
              <a:solidFill>
                <a:srgbClr val="000000"/>
              </a:solidFill>
              <a:latin typeface="Arial"/>
              <a:ea typeface="Arial"/>
              <a:cs typeface="Arial"/>
              <a:sym typeface="Arial"/>
            </a:endParaRPr>
          </a:p>
        </p:txBody>
      </p:sp>
      <p:sp>
        <p:nvSpPr>
          <p:cNvPr id="131" name="Google Shape;131;p11:notes"/>
          <p:cNvSpPr>
            <a:spLocks noGrp="1" noRot="1" noChangeAspect="1"/>
          </p:cNvSpPr>
          <p:nvPr>
            <p:ph type="sldImg" idx="2"/>
          </p:nvPr>
        </p:nvSpPr>
        <p:spPr>
          <a:xfrm>
            <a:off x="685800" y="1143000"/>
            <a:ext cx="5486040" cy="308592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grpSp>
        <p:nvGrpSpPr>
          <p:cNvPr id="132" name="Google Shape;132;p11:notes"/>
          <p:cNvGrpSpPr/>
          <p:nvPr/>
        </p:nvGrpSpPr>
        <p:grpSpPr>
          <a:xfrm>
            <a:off x="5976360" y="9517320"/>
            <a:ext cx="867960" cy="512280"/>
            <a:chOff x="5976360" y="9517320"/>
            <a:chExt cx="867960" cy="512280"/>
          </a:xfrm>
        </p:grpSpPr>
        <p:sp>
          <p:nvSpPr>
            <p:cNvPr id="133" name="Google Shape;133;p11:notes"/>
            <p:cNvSpPr/>
            <p:nvPr/>
          </p:nvSpPr>
          <p:spPr>
            <a:xfrm>
              <a:off x="5976360" y="9517320"/>
              <a:ext cx="867960" cy="512280"/>
            </a:xfrm>
            <a:prstGeom prst="rect">
              <a:avLst/>
            </a:prstGeom>
            <a:noFill/>
            <a:ln>
              <a:noFill/>
            </a:ln>
          </p:spPr>
          <p:txBody>
            <a:bodyPr spcFirstLastPara="1" wrap="square" lIns="96825" tIns="48225" rIns="96825" bIns="48225" anchor="b"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34" name="Google Shape;134;p11:notes"/>
            <p:cNvSpPr txBox="1"/>
            <p:nvPr/>
          </p:nvSpPr>
          <p:spPr>
            <a:xfrm>
              <a:off x="5976360" y="9517320"/>
              <a:ext cx="867960" cy="512280"/>
            </a:xfrm>
            <a:prstGeom prst="rect">
              <a:avLst/>
            </a:prstGeom>
            <a:noFill/>
            <a:ln>
              <a:noFill/>
            </a:ln>
          </p:spPr>
          <p:txBody>
            <a:bodyPr spcFirstLastPara="1" wrap="square" lIns="96825" tIns="48225" rIns="96825" bIns="48225" anchor="b" anchorCtr="0">
              <a:noAutofit/>
            </a:bodyPr>
            <a:lstStyle/>
            <a:p>
              <a:pPr marL="0" marR="0" lvl="0" indent="0" algn="r" rtl="0">
                <a:lnSpc>
                  <a:spcPct val="100000"/>
                </a:lnSpc>
                <a:spcBef>
                  <a:spcPts val="0"/>
                </a:spcBef>
                <a:spcAft>
                  <a:spcPts val="0"/>
                </a:spcAft>
                <a:buNone/>
              </a:pPr>
              <a:fld id="{00000000-1234-1234-1234-123412341234}" type="slidenum">
                <a:rPr lang="fr-FR" sz="1200" b="0" u="none" strike="noStrike">
                  <a:solidFill>
                    <a:srgbClr val="000000"/>
                  </a:solidFill>
                  <a:latin typeface="Arial"/>
                  <a:ea typeface="Arial"/>
                  <a:cs typeface="Arial"/>
                  <a:sym typeface="Arial"/>
                </a:rPr>
                <a:t>10</a:t>
              </a:fld>
              <a:endParaRPr sz="1200" b="0" u="none" strike="noStrike">
                <a:solidFill>
                  <a:srgbClr val="000000"/>
                </a:solidFill>
                <a:latin typeface="Arial"/>
                <a:ea typeface="Arial"/>
                <a:cs typeface="Arial"/>
                <a:sym typeface="Arial"/>
              </a:endParaRPr>
            </a:p>
          </p:txBody>
        </p:sp>
      </p:gr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12:notes"/>
          <p:cNvSpPr txBox="1">
            <a:spLocks noGrp="1"/>
          </p:cNvSpPr>
          <p:nvPr>
            <p:ph type="body" idx="1"/>
          </p:nvPr>
        </p:nvSpPr>
        <p:spPr>
          <a:xfrm>
            <a:off x="685800" y="4400640"/>
            <a:ext cx="5486040" cy="3600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00000"/>
              </a:buClr>
              <a:buSzPts val="2000"/>
              <a:buFont typeface="Arial"/>
              <a:buNone/>
            </a:pPr>
            <a:r>
              <a:rPr lang="fr-FR" sz="2000" b="1" u="none" strike="noStrike">
                <a:solidFill>
                  <a:srgbClr val="000000"/>
                </a:solidFill>
                <a:latin typeface="Arial"/>
                <a:ea typeface="Arial"/>
                <a:cs typeface="Arial"/>
                <a:sym typeface="Arial"/>
              </a:rPr>
              <a:t>ADAPTEZ AU</a:t>
            </a:r>
            <a:r>
              <a:rPr lang="fr-FR" sz="2000" b="1">
                <a:solidFill>
                  <a:srgbClr val="000000"/>
                </a:solidFill>
              </a:rPr>
              <a:t> </a:t>
            </a:r>
            <a:r>
              <a:rPr lang="fr-FR" sz="2000" b="1" u="none" strike="noStrike">
                <a:solidFill>
                  <a:srgbClr val="000000"/>
                </a:solidFill>
                <a:latin typeface="Arial"/>
                <a:ea typeface="Arial"/>
                <a:cs typeface="Arial"/>
                <a:sym typeface="Arial"/>
              </a:rPr>
              <a:t>CONTEXTE</a:t>
            </a:r>
            <a:endParaRPr sz="2000" b="0" u="none" strike="noStrike">
              <a:solidFill>
                <a:srgbClr val="000000"/>
              </a:solidFill>
              <a:latin typeface="Arial"/>
              <a:ea typeface="Arial"/>
              <a:cs typeface="Arial"/>
              <a:sym typeface="Arial"/>
            </a:endParaRPr>
          </a:p>
          <a:p>
            <a:pPr marL="457200" lvl="0" indent="-228240" algn="l" rtl="0">
              <a:lnSpc>
                <a:spcPct val="100000"/>
              </a:lnSpc>
              <a:spcBef>
                <a:spcPts val="0"/>
              </a:spcBef>
              <a:spcAft>
                <a:spcPts val="0"/>
              </a:spcAft>
              <a:buClr>
                <a:srgbClr val="000000"/>
              </a:buClr>
              <a:buSzPts val="2000"/>
              <a:buFont typeface="Arial"/>
              <a:buNone/>
            </a:pPr>
            <a:r>
              <a:rPr lang="fr-FR" sz="2000">
                <a:solidFill>
                  <a:srgbClr val="000000"/>
                </a:solidFill>
              </a:rPr>
              <a:t>Modifiez cette diapositive en fonction des rôles des différents acteurs dans le suivi dans votre </a:t>
            </a:r>
            <a:r>
              <a:rPr lang="fr-FR" sz="2000" b="0" u="none" strike="noStrike">
                <a:solidFill>
                  <a:srgbClr val="000000"/>
                </a:solidFill>
                <a:latin typeface="Arial"/>
                <a:ea typeface="Arial"/>
                <a:cs typeface="Arial"/>
                <a:sym typeface="Arial"/>
              </a:rPr>
              <a:t>contexte. </a:t>
            </a:r>
            <a:endParaRPr/>
          </a:p>
          <a:p>
            <a:pPr marL="0" lvl="0" indent="0" algn="l" rtl="0">
              <a:lnSpc>
                <a:spcPct val="100000"/>
              </a:lnSpc>
              <a:spcBef>
                <a:spcPts val="0"/>
              </a:spcBef>
              <a:spcAft>
                <a:spcPts val="0"/>
              </a:spcAft>
              <a:buClr>
                <a:srgbClr val="000000"/>
              </a:buClr>
              <a:buSzPts val="2000"/>
              <a:buFont typeface="Arial"/>
              <a:buNone/>
            </a:pPr>
            <a:r>
              <a:rPr lang="fr-FR" sz="2000" b="1" u="none" strike="noStrike">
                <a:solidFill>
                  <a:srgbClr val="000000"/>
                </a:solidFill>
                <a:latin typeface="Arial"/>
                <a:ea typeface="Arial"/>
                <a:cs typeface="Arial"/>
                <a:sym typeface="Arial"/>
              </a:rPr>
              <a:t>_____________________________________________________________________________</a:t>
            </a:r>
            <a:endParaRPr sz="2000" b="0" u="none" strike="noStrike">
              <a:solidFill>
                <a:srgbClr val="000000"/>
              </a:solidFill>
              <a:latin typeface="Arial"/>
              <a:ea typeface="Arial"/>
              <a:cs typeface="Arial"/>
              <a:sym typeface="Arial"/>
            </a:endParaRPr>
          </a:p>
          <a:p>
            <a:pPr marL="457200" lvl="0" indent="-228240" algn="l" rtl="0">
              <a:lnSpc>
                <a:spcPct val="100000"/>
              </a:lnSpc>
              <a:spcBef>
                <a:spcPts val="0"/>
              </a:spcBef>
              <a:spcAft>
                <a:spcPts val="0"/>
              </a:spcAft>
              <a:buClr>
                <a:schemeClr val="dk1"/>
              </a:buClr>
              <a:buSzPts val="2000"/>
              <a:buFont typeface="Arial"/>
              <a:buNone/>
            </a:pPr>
            <a:endParaRPr sz="2000" b="0" u="none" strike="noStrike">
              <a:solidFill>
                <a:srgbClr val="000000"/>
              </a:solidFill>
              <a:latin typeface="Arial"/>
              <a:ea typeface="Arial"/>
              <a:cs typeface="Arial"/>
              <a:sym typeface="Arial"/>
            </a:endParaRPr>
          </a:p>
        </p:txBody>
      </p:sp>
      <p:sp>
        <p:nvSpPr>
          <p:cNvPr id="167" name="Google Shape;167;p12:notes"/>
          <p:cNvSpPr>
            <a:spLocks noGrp="1" noRot="1" noChangeAspect="1"/>
          </p:cNvSpPr>
          <p:nvPr>
            <p:ph type="sldImg" idx="2"/>
          </p:nvPr>
        </p:nvSpPr>
        <p:spPr>
          <a:xfrm>
            <a:off x="685800" y="1143000"/>
            <a:ext cx="5486040" cy="308592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grpSp>
        <p:nvGrpSpPr>
          <p:cNvPr id="168" name="Google Shape;168;p12:notes"/>
          <p:cNvGrpSpPr/>
          <p:nvPr/>
        </p:nvGrpSpPr>
        <p:grpSpPr>
          <a:xfrm>
            <a:off x="5976360" y="9517320"/>
            <a:ext cx="867960" cy="512280"/>
            <a:chOff x="5976360" y="9517320"/>
            <a:chExt cx="867960" cy="512280"/>
          </a:xfrm>
        </p:grpSpPr>
        <p:sp>
          <p:nvSpPr>
            <p:cNvPr id="169" name="Google Shape;169;p12:notes"/>
            <p:cNvSpPr/>
            <p:nvPr/>
          </p:nvSpPr>
          <p:spPr>
            <a:xfrm>
              <a:off x="5976360" y="9517320"/>
              <a:ext cx="867960" cy="512280"/>
            </a:xfrm>
            <a:prstGeom prst="rect">
              <a:avLst/>
            </a:prstGeom>
            <a:noFill/>
            <a:ln>
              <a:noFill/>
            </a:ln>
          </p:spPr>
          <p:txBody>
            <a:bodyPr spcFirstLastPara="1" wrap="square" lIns="96825" tIns="48225" rIns="96825" bIns="48225" anchor="b"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70" name="Google Shape;170;p12:notes"/>
            <p:cNvSpPr txBox="1"/>
            <p:nvPr/>
          </p:nvSpPr>
          <p:spPr>
            <a:xfrm>
              <a:off x="5976360" y="9517320"/>
              <a:ext cx="867960" cy="512280"/>
            </a:xfrm>
            <a:prstGeom prst="rect">
              <a:avLst/>
            </a:prstGeom>
            <a:noFill/>
            <a:ln>
              <a:noFill/>
            </a:ln>
          </p:spPr>
          <p:txBody>
            <a:bodyPr spcFirstLastPara="1" wrap="square" lIns="96825" tIns="48225" rIns="96825" bIns="48225" anchor="b" anchorCtr="0">
              <a:noAutofit/>
            </a:bodyPr>
            <a:lstStyle/>
            <a:p>
              <a:pPr marL="0" marR="0" lvl="0" indent="0" algn="r" rtl="0">
                <a:lnSpc>
                  <a:spcPct val="100000"/>
                </a:lnSpc>
                <a:spcBef>
                  <a:spcPts val="0"/>
                </a:spcBef>
                <a:spcAft>
                  <a:spcPts val="0"/>
                </a:spcAft>
                <a:buNone/>
              </a:pPr>
              <a:fld id="{00000000-1234-1234-1234-123412341234}" type="slidenum">
                <a:rPr lang="fr-FR" sz="1200" b="0" u="none" strike="noStrike">
                  <a:solidFill>
                    <a:srgbClr val="000000"/>
                  </a:solidFill>
                  <a:latin typeface="Arial"/>
                  <a:ea typeface="Arial"/>
                  <a:cs typeface="Arial"/>
                  <a:sym typeface="Arial"/>
                </a:rPr>
                <a:t>11</a:t>
              </a:fld>
              <a:endParaRPr sz="1200" b="0" u="none" strike="noStrike">
                <a:solidFill>
                  <a:srgbClr val="000000"/>
                </a:solidFill>
                <a:latin typeface="Arial"/>
                <a:ea typeface="Arial"/>
                <a:cs typeface="Arial"/>
                <a:sym typeface="Arial"/>
              </a:endParaRPr>
            </a:p>
          </p:txBody>
        </p:sp>
      </p:gr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13:notes"/>
          <p:cNvSpPr txBox="1">
            <a:spLocks noGrp="1"/>
          </p:cNvSpPr>
          <p:nvPr>
            <p:ph type="body" idx="1"/>
          </p:nvPr>
        </p:nvSpPr>
        <p:spPr>
          <a:xfrm>
            <a:off x="685800" y="4400640"/>
            <a:ext cx="5486040" cy="3600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00000"/>
              </a:buClr>
              <a:buSzPts val="2000"/>
              <a:buFont typeface="Arial"/>
              <a:buNone/>
            </a:pPr>
            <a:r>
              <a:rPr lang="fr-FR" sz="2000" b="1" u="none" strike="noStrike">
                <a:solidFill>
                  <a:srgbClr val="000000"/>
                </a:solidFill>
                <a:latin typeface="Arial"/>
                <a:ea typeface="Arial"/>
                <a:cs typeface="Arial"/>
                <a:sym typeface="Arial"/>
              </a:rPr>
              <a:t>EXP</a:t>
            </a:r>
            <a:r>
              <a:rPr lang="fr-FR" sz="2000" b="1">
                <a:solidFill>
                  <a:srgbClr val="000000"/>
                </a:solidFill>
              </a:rPr>
              <a:t>LICATION</a:t>
            </a:r>
            <a:endParaRPr sz="2000" b="0" u="none" strike="noStrike">
              <a:solidFill>
                <a:srgbClr val="000000"/>
              </a:solidFill>
              <a:latin typeface="Arial"/>
              <a:ea typeface="Arial"/>
              <a:cs typeface="Arial"/>
              <a:sym typeface="Arial"/>
            </a:endParaRPr>
          </a:p>
          <a:p>
            <a:pPr marL="457200" lvl="0" indent="-228240" algn="l" rtl="0">
              <a:lnSpc>
                <a:spcPct val="100000"/>
              </a:lnSpc>
              <a:spcBef>
                <a:spcPts val="0"/>
              </a:spcBef>
              <a:spcAft>
                <a:spcPts val="0"/>
              </a:spcAft>
              <a:buClr>
                <a:srgbClr val="000000"/>
              </a:buClr>
              <a:buSzPts val="2000"/>
              <a:buFont typeface="Arial"/>
              <a:buNone/>
            </a:pPr>
            <a:r>
              <a:rPr lang="fr-FR" sz="2000" b="0" u="none" strike="noStrike">
                <a:solidFill>
                  <a:srgbClr val="000000"/>
                </a:solidFill>
                <a:latin typeface="Arial"/>
                <a:ea typeface="Arial"/>
                <a:cs typeface="Arial"/>
                <a:sym typeface="Arial"/>
              </a:rPr>
              <a:t>Presenter la diapositive.</a:t>
            </a:r>
            <a:endParaRPr/>
          </a:p>
          <a:p>
            <a:pPr marL="457200" lvl="0" indent="-228240" algn="l" rtl="0">
              <a:lnSpc>
                <a:spcPct val="100000"/>
              </a:lnSpc>
              <a:spcBef>
                <a:spcPts val="0"/>
              </a:spcBef>
              <a:spcAft>
                <a:spcPts val="0"/>
              </a:spcAft>
              <a:buClr>
                <a:schemeClr val="dk1"/>
              </a:buClr>
              <a:buSzPts val="2000"/>
              <a:buFont typeface="Arial"/>
              <a:buNone/>
            </a:pPr>
            <a:endParaRPr sz="2000" b="0" u="none" strike="noStrike">
              <a:solidFill>
                <a:srgbClr val="000000"/>
              </a:solidFill>
              <a:latin typeface="Arial"/>
              <a:ea typeface="Arial"/>
              <a:cs typeface="Arial"/>
              <a:sym typeface="Arial"/>
            </a:endParaRPr>
          </a:p>
        </p:txBody>
      </p:sp>
      <p:sp>
        <p:nvSpPr>
          <p:cNvPr id="243" name="Google Shape;243;p13:notes"/>
          <p:cNvSpPr>
            <a:spLocks noGrp="1" noRot="1" noChangeAspect="1"/>
          </p:cNvSpPr>
          <p:nvPr>
            <p:ph type="sldImg" idx="2"/>
          </p:nvPr>
        </p:nvSpPr>
        <p:spPr>
          <a:xfrm>
            <a:off x="685800" y="1143000"/>
            <a:ext cx="5486040" cy="308592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grpSp>
        <p:nvGrpSpPr>
          <p:cNvPr id="244" name="Google Shape;244;p13:notes"/>
          <p:cNvGrpSpPr/>
          <p:nvPr/>
        </p:nvGrpSpPr>
        <p:grpSpPr>
          <a:xfrm>
            <a:off x="5976360" y="9517320"/>
            <a:ext cx="867960" cy="512280"/>
            <a:chOff x="5976360" y="9517320"/>
            <a:chExt cx="867960" cy="512280"/>
          </a:xfrm>
        </p:grpSpPr>
        <p:sp>
          <p:nvSpPr>
            <p:cNvPr id="245" name="Google Shape;245;p13:notes"/>
            <p:cNvSpPr/>
            <p:nvPr/>
          </p:nvSpPr>
          <p:spPr>
            <a:xfrm>
              <a:off x="5976360" y="9517320"/>
              <a:ext cx="867960" cy="512280"/>
            </a:xfrm>
            <a:prstGeom prst="rect">
              <a:avLst/>
            </a:prstGeom>
            <a:noFill/>
            <a:ln>
              <a:noFill/>
            </a:ln>
          </p:spPr>
          <p:txBody>
            <a:bodyPr spcFirstLastPara="1" wrap="square" lIns="96825" tIns="48225" rIns="96825" bIns="48225" anchor="b"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246" name="Google Shape;246;p13:notes"/>
            <p:cNvSpPr txBox="1"/>
            <p:nvPr/>
          </p:nvSpPr>
          <p:spPr>
            <a:xfrm>
              <a:off x="5976360" y="9517320"/>
              <a:ext cx="867960" cy="512280"/>
            </a:xfrm>
            <a:prstGeom prst="rect">
              <a:avLst/>
            </a:prstGeom>
            <a:noFill/>
            <a:ln>
              <a:noFill/>
            </a:ln>
          </p:spPr>
          <p:txBody>
            <a:bodyPr spcFirstLastPara="1" wrap="square" lIns="96825" tIns="48225" rIns="96825" bIns="48225" anchor="b" anchorCtr="0">
              <a:noAutofit/>
            </a:bodyPr>
            <a:lstStyle/>
            <a:p>
              <a:pPr marL="0" marR="0" lvl="0" indent="0" algn="r" rtl="0">
                <a:lnSpc>
                  <a:spcPct val="100000"/>
                </a:lnSpc>
                <a:spcBef>
                  <a:spcPts val="0"/>
                </a:spcBef>
                <a:spcAft>
                  <a:spcPts val="0"/>
                </a:spcAft>
                <a:buNone/>
              </a:pPr>
              <a:fld id="{00000000-1234-1234-1234-123412341234}" type="slidenum">
                <a:rPr lang="fr-FR" sz="1200" b="0" u="none" strike="noStrike">
                  <a:solidFill>
                    <a:srgbClr val="000000"/>
                  </a:solidFill>
                  <a:latin typeface="Arial"/>
                  <a:ea typeface="Arial"/>
                  <a:cs typeface="Arial"/>
                  <a:sym typeface="Arial"/>
                </a:rPr>
                <a:t>12</a:t>
              </a:fld>
              <a:endParaRPr sz="1200" b="0" u="none" strike="noStrike">
                <a:solidFill>
                  <a:srgbClr val="000000"/>
                </a:solidFill>
                <a:latin typeface="Arial"/>
                <a:ea typeface="Arial"/>
                <a:cs typeface="Arial"/>
                <a:sym typeface="Arial"/>
              </a:endParaRPr>
            </a:p>
          </p:txBody>
        </p:sp>
      </p:gr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14:notes"/>
          <p:cNvSpPr txBox="1">
            <a:spLocks noGrp="1"/>
          </p:cNvSpPr>
          <p:nvPr>
            <p:ph type="body" idx="1"/>
          </p:nvPr>
        </p:nvSpPr>
        <p:spPr>
          <a:xfrm>
            <a:off x="756000" y="5078520"/>
            <a:ext cx="6047640" cy="481104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273" name="Google Shape;273;p14:notes"/>
          <p:cNvSpPr>
            <a:spLocks noGrp="1" noRot="1" noChangeAspect="1"/>
          </p:cNvSpPr>
          <p:nvPr>
            <p:ph type="sldImg" idx="2"/>
          </p:nvPr>
        </p:nvSpPr>
        <p:spPr>
          <a:xfrm>
            <a:off x="1107000" y="812520"/>
            <a:ext cx="5345280" cy="400896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Google Shape;38;p2:notes"/>
          <p:cNvSpPr txBox="1">
            <a:spLocks noGrp="1"/>
          </p:cNvSpPr>
          <p:nvPr>
            <p:ph type="body" idx="1"/>
          </p:nvPr>
        </p:nvSpPr>
        <p:spPr>
          <a:xfrm>
            <a:off x="685800" y="4400640"/>
            <a:ext cx="5486040" cy="3600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00000"/>
              </a:buClr>
              <a:buSzPts val="2000"/>
              <a:buFont typeface="Arial"/>
              <a:buNone/>
            </a:pPr>
            <a:r>
              <a:rPr lang="fr-FR" sz="2000" b="1" u="none" strike="noStrike">
                <a:solidFill>
                  <a:srgbClr val="000000"/>
                </a:solidFill>
                <a:latin typeface="Arial"/>
                <a:ea typeface="Arial"/>
                <a:cs typeface="Arial"/>
                <a:sym typeface="Arial"/>
              </a:rPr>
              <a:t>EXPLANATION</a:t>
            </a:r>
            <a:endParaRPr sz="2000" b="0" u="none" strike="noStrike">
              <a:solidFill>
                <a:srgbClr val="000000"/>
              </a:solidFill>
              <a:latin typeface="Arial"/>
              <a:ea typeface="Arial"/>
              <a:cs typeface="Arial"/>
              <a:sym typeface="Arial"/>
            </a:endParaRPr>
          </a:p>
          <a:p>
            <a:pPr marL="457200" lvl="0" indent="-228240" algn="l" rtl="0">
              <a:lnSpc>
                <a:spcPct val="100000"/>
              </a:lnSpc>
              <a:spcBef>
                <a:spcPts val="0"/>
              </a:spcBef>
              <a:spcAft>
                <a:spcPts val="0"/>
              </a:spcAft>
              <a:buClr>
                <a:srgbClr val="000000"/>
              </a:buClr>
              <a:buSzPts val="2000"/>
              <a:buFont typeface="Arial"/>
              <a:buNone/>
            </a:pPr>
            <a:r>
              <a:rPr lang="fr-FR" sz="2000" b="0" u="none" strike="noStrike">
                <a:solidFill>
                  <a:srgbClr val="000000"/>
                </a:solidFill>
                <a:latin typeface="Arial"/>
                <a:ea typeface="Arial"/>
                <a:cs typeface="Arial"/>
                <a:sym typeface="Arial"/>
              </a:rPr>
              <a:t>Present the slide</a:t>
            </a:r>
            <a:endParaRPr/>
          </a:p>
          <a:p>
            <a:pPr marL="457200" lvl="0" indent="-228240" algn="l" rtl="0">
              <a:lnSpc>
                <a:spcPct val="100000"/>
              </a:lnSpc>
              <a:spcBef>
                <a:spcPts val="0"/>
              </a:spcBef>
              <a:spcAft>
                <a:spcPts val="0"/>
              </a:spcAft>
              <a:buClr>
                <a:srgbClr val="000000"/>
              </a:buClr>
              <a:buSzPts val="2000"/>
              <a:buFont typeface="Arial"/>
              <a:buNone/>
            </a:pPr>
            <a:r>
              <a:rPr lang="fr-FR" sz="2000" b="0" i="1" u="none" strike="noStrike">
                <a:solidFill>
                  <a:srgbClr val="000000"/>
                </a:solidFill>
                <a:latin typeface="Arial"/>
                <a:ea typeface="Arial"/>
                <a:cs typeface="Arial"/>
                <a:sym typeface="Arial"/>
              </a:rPr>
              <a:t>Alternative care can be provided in families, in the community, or in residential care;</a:t>
            </a:r>
            <a:endParaRPr sz="2000" b="0" u="none" strike="noStrike">
              <a:solidFill>
                <a:srgbClr val="000000"/>
              </a:solidFill>
              <a:latin typeface="Arial"/>
              <a:ea typeface="Arial"/>
              <a:cs typeface="Arial"/>
              <a:sym typeface="Arial"/>
            </a:endParaRPr>
          </a:p>
          <a:p>
            <a:pPr marL="457200" lvl="0" indent="-228240" algn="l" rtl="0">
              <a:lnSpc>
                <a:spcPct val="100000"/>
              </a:lnSpc>
              <a:spcBef>
                <a:spcPts val="0"/>
              </a:spcBef>
              <a:spcAft>
                <a:spcPts val="0"/>
              </a:spcAft>
              <a:buClr>
                <a:srgbClr val="000000"/>
              </a:buClr>
              <a:buSzPts val="2000"/>
              <a:buFont typeface="Arial"/>
              <a:buNone/>
            </a:pPr>
            <a:r>
              <a:rPr lang="fr-FR" sz="2000" b="0" i="1" u="none" strike="noStrike">
                <a:solidFill>
                  <a:srgbClr val="000000"/>
                </a:solidFill>
                <a:latin typeface="Arial"/>
                <a:ea typeface="Arial"/>
                <a:cs typeface="Arial"/>
                <a:sym typeface="Arial"/>
              </a:rPr>
              <a:t>Informal care is</a:t>
            </a:r>
            <a:endParaRPr sz="2000" b="0" u="none" strike="noStrike">
              <a:solidFill>
                <a:srgbClr val="000000"/>
              </a:solidFill>
              <a:latin typeface="Arial"/>
              <a:ea typeface="Arial"/>
              <a:cs typeface="Arial"/>
              <a:sym typeface="Arial"/>
            </a:endParaRPr>
          </a:p>
          <a:p>
            <a:pPr marL="914400" lvl="0" indent="-228240" algn="l" rtl="0">
              <a:lnSpc>
                <a:spcPct val="100000"/>
              </a:lnSpc>
              <a:spcBef>
                <a:spcPts val="0"/>
              </a:spcBef>
              <a:spcAft>
                <a:spcPts val="0"/>
              </a:spcAft>
              <a:buClr>
                <a:srgbClr val="000000"/>
              </a:buClr>
              <a:buSzPts val="2000"/>
              <a:buFont typeface="Arial"/>
              <a:buNone/>
            </a:pPr>
            <a:r>
              <a:rPr lang="fr-FR" sz="2000" b="0" i="1" u="none" strike="noStrike">
                <a:solidFill>
                  <a:srgbClr val="000000"/>
                </a:solidFill>
                <a:latin typeface="Arial"/>
                <a:ea typeface="Arial"/>
                <a:cs typeface="Arial"/>
                <a:sym typeface="Arial"/>
              </a:rPr>
              <a:t>Any private arrangement provided in a family environment</a:t>
            </a:r>
            <a:endParaRPr sz="2000" b="0" u="none" strike="noStrike">
              <a:solidFill>
                <a:srgbClr val="000000"/>
              </a:solidFill>
              <a:latin typeface="Arial"/>
              <a:ea typeface="Arial"/>
              <a:cs typeface="Arial"/>
              <a:sym typeface="Arial"/>
            </a:endParaRPr>
          </a:p>
          <a:p>
            <a:pPr marL="914400" lvl="0" indent="-228240" algn="l" rtl="0">
              <a:lnSpc>
                <a:spcPct val="100000"/>
              </a:lnSpc>
              <a:spcBef>
                <a:spcPts val="0"/>
              </a:spcBef>
              <a:spcAft>
                <a:spcPts val="0"/>
              </a:spcAft>
              <a:buClr>
                <a:srgbClr val="000000"/>
              </a:buClr>
              <a:buSzPts val="2000"/>
              <a:buFont typeface="Arial"/>
              <a:buNone/>
            </a:pPr>
            <a:r>
              <a:rPr lang="fr-FR" sz="2000" b="0" i="1" u="none" strike="noStrike">
                <a:solidFill>
                  <a:srgbClr val="000000"/>
                </a:solidFill>
                <a:latin typeface="Arial"/>
                <a:ea typeface="Arial"/>
                <a:cs typeface="Arial"/>
                <a:sym typeface="Arial"/>
              </a:rPr>
              <a:t>whereby the child is looked after by relatives or friends (informal kinship care) or by others in their individual capacity</a:t>
            </a:r>
            <a:endParaRPr sz="2000" b="0" u="none" strike="noStrike">
              <a:solidFill>
                <a:srgbClr val="000000"/>
              </a:solidFill>
              <a:latin typeface="Arial"/>
              <a:ea typeface="Arial"/>
              <a:cs typeface="Arial"/>
              <a:sym typeface="Arial"/>
            </a:endParaRPr>
          </a:p>
          <a:p>
            <a:pPr marL="914400" lvl="0" indent="-228240" algn="l" rtl="0">
              <a:lnSpc>
                <a:spcPct val="100000"/>
              </a:lnSpc>
              <a:spcBef>
                <a:spcPts val="0"/>
              </a:spcBef>
              <a:spcAft>
                <a:spcPts val="0"/>
              </a:spcAft>
              <a:buClr>
                <a:srgbClr val="000000"/>
              </a:buClr>
              <a:buSzPts val="2000"/>
              <a:buFont typeface="Arial"/>
              <a:buNone/>
            </a:pPr>
            <a:r>
              <a:rPr lang="fr-FR" sz="2000" b="0" i="1" u="none" strike="noStrike">
                <a:solidFill>
                  <a:srgbClr val="000000"/>
                </a:solidFill>
                <a:latin typeface="Arial"/>
                <a:ea typeface="Arial"/>
                <a:cs typeface="Arial"/>
                <a:sym typeface="Arial"/>
              </a:rPr>
              <a:t>at the initiative of the child, his/her parents or other person </a:t>
            </a:r>
            <a:endParaRPr sz="2000" b="0" u="none" strike="noStrike">
              <a:solidFill>
                <a:srgbClr val="000000"/>
              </a:solidFill>
              <a:latin typeface="Arial"/>
              <a:ea typeface="Arial"/>
              <a:cs typeface="Arial"/>
              <a:sym typeface="Arial"/>
            </a:endParaRPr>
          </a:p>
          <a:p>
            <a:pPr marL="914400" lvl="0" indent="-228240" algn="l" rtl="0">
              <a:lnSpc>
                <a:spcPct val="100000"/>
              </a:lnSpc>
              <a:spcBef>
                <a:spcPts val="0"/>
              </a:spcBef>
              <a:spcAft>
                <a:spcPts val="0"/>
              </a:spcAft>
              <a:buClr>
                <a:srgbClr val="000000"/>
              </a:buClr>
              <a:buSzPts val="2000"/>
              <a:buFont typeface="Arial"/>
              <a:buNone/>
            </a:pPr>
            <a:r>
              <a:rPr lang="fr-FR" sz="2000" b="0" i="1" u="none" strike="noStrike">
                <a:solidFill>
                  <a:srgbClr val="000000"/>
                </a:solidFill>
                <a:latin typeface="Arial"/>
                <a:ea typeface="Arial"/>
                <a:cs typeface="Arial"/>
                <a:sym typeface="Arial"/>
              </a:rPr>
              <a:t>without this arrangement having been ordered by an administrative or judicial authority or a duly accredited body.</a:t>
            </a:r>
            <a:endParaRPr sz="2000" b="0" u="none" strike="noStrike">
              <a:solidFill>
                <a:srgbClr val="000000"/>
              </a:solidFill>
              <a:latin typeface="Arial"/>
              <a:ea typeface="Arial"/>
              <a:cs typeface="Arial"/>
              <a:sym typeface="Arial"/>
            </a:endParaRPr>
          </a:p>
          <a:p>
            <a:pPr marL="914400" lvl="0" indent="-228240" algn="l" rtl="0">
              <a:lnSpc>
                <a:spcPct val="100000"/>
              </a:lnSpc>
              <a:spcBef>
                <a:spcPts val="0"/>
              </a:spcBef>
              <a:spcAft>
                <a:spcPts val="0"/>
              </a:spcAft>
              <a:buClr>
                <a:srgbClr val="000000"/>
              </a:buClr>
              <a:buSzPts val="2000"/>
              <a:buFont typeface="Arial"/>
              <a:buNone/>
            </a:pPr>
            <a:r>
              <a:rPr lang="fr-FR" sz="2000" b="0" i="1" u="none" strike="noStrike">
                <a:solidFill>
                  <a:srgbClr val="000000"/>
                </a:solidFill>
                <a:latin typeface="Arial"/>
                <a:ea typeface="Arial"/>
                <a:cs typeface="Arial"/>
                <a:sym typeface="Arial"/>
              </a:rPr>
              <a:t>Informal care can also include independent living arrangements that children set up themselves with/without community supervision.</a:t>
            </a:r>
            <a:endParaRPr sz="2000" b="0" u="none" strike="noStrike">
              <a:solidFill>
                <a:srgbClr val="000000"/>
              </a:solidFill>
              <a:latin typeface="Arial"/>
              <a:ea typeface="Arial"/>
              <a:cs typeface="Arial"/>
              <a:sym typeface="Arial"/>
            </a:endParaRPr>
          </a:p>
          <a:p>
            <a:pPr marL="457200" lvl="0" indent="-228240" algn="l" rtl="0">
              <a:lnSpc>
                <a:spcPct val="100000"/>
              </a:lnSpc>
              <a:spcBef>
                <a:spcPts val="0"/>
              </a:spcBef>
              <a:spcAft>
                <a:spcPts val="0"/>
              </a:spcAft>
              <a:buClr>
                <a:srgbClr val="000000"/>
              </a:buClr>
              <a:buSzPts val="2000"/>
              <a:buFont typeface="Arial"/>
              <a:buNone/>
            </a:pPr>
            <a:r>
              <a:rPr lang="fr-FR" sz="2000" b="0" i="1" u="none" strike="noStrike">
                <a:solidFill>
                  <a:srgbClr val="000000"/>
                </a:solidFill>
                <a:latin typeface="Arial"/>
                <a:ea typeface="Arial"/>
                <a:cs typeface="Arial"/>
                <a:sym typeface="Arial"/>
              </a:rPr>
              <a:t>In some contexts, informal care is the most common type of care provision</a:t>
            </a:r>
            <a:endParaRPr sz="2000" b="0" u="none" strike="noStrike">
              <a:solidFill>
                <a:srgbClr val="000000"/>
              </a:solidFill>
              <a:latin typeface="Arial"/>
              <a:ea typeface="Arial"/>
              <a:cs typeface="Arial"/>
              <a:sym typeface="Arial"/>
            </a:endParaRPr>
          </a:p>
          <a:p>
            <a:pPr marL="914400" lvl="0" indent="-228240" algn="l" rtl="0">
              <a:lnSpc>
                <a:spcPct val="100000"/>
              </a:lnSpc>
              <a:spcBef>
                <a:spcPts val="0"/>
              </a:spcBef>
              <a:spcAft>
                <a:spcPts val="0"/>
              </a:spcAft>
              <a:buClr>
                <a:srgbClr val="000000"/>
              </a:buClr>
              <a:buSzPts val="2000"/>
              <a:buFont typeface="Arial"/>
              <a:buNone/>
            </a:pPr>
            <a:r>
              <a:rPr lang="fr-FR" sz="2000" b="0" i="1" u="none" strike="noStrike">
                <a:solidFill>
                  <a:srgbClr val="000000"/>
                </a:solidFill>
                <a:latin typeface="Arial"/>
                <a:ea typeface="Arial"/>
                <a:cs typeface="Arial"/>
                <a:sym typeface="Arial"/>
              </a:rPr>
              <a:t>Such arrangements should be formalized where possible even where these are temporary care arrangements </a:t>
            </a:r>
            <a:endParaRPr sz="2000" b="0" u="none" strike="noStrike">
              <a:solidFill>
                <a:srgbClr val="000000"/>
              </a:solidFill>
              <a:latin typeface="Arial"/>
              <a:ea typeface="Arial"/>
              <a:cs typeface="Arial"/>
              <a:sym typeface="Arial"/>
            </a:endParaRPr>
          </a:p>
          <a:p>
            <a:pPr marL="914400" lvl="0" indent="-228240" algn="l" rtl="0">
              <a:lnSpc>
                <a:spcPct val="100000"/>
              </a:lnSpc>
              <a:spcBef>
                <a:spcPts val="0"/>
              </a:spcBef>
              <a:spcAft>
                <a:spcPts val="0"/>
              </a:spcAft>
              <a:buClr>
                <a:srgbClr val="000000"/>
              </a:buClr>
              <a:buSzPts val="2000"/>
              <a:buFont typeface="Arial"/>
              <a:buNone/>
            </a:pPr>
            <a:r>
              <a:rPr lang="fr-FR" sz="2000" b="0" i="1" u="none" strike="noStrike">
                <a:solidFill>
                  <a:srgbClr val="000000"/>
                </a:solidFill>
                <a:latin typeface="Arial"/>
                <a:ea typeface="Arial"/>
                <a:cs typeface="Arial"/>
                <a:sym typeface="Arial"/>
              </a:rPr>
              <a:t>i.e., registered with the relevant authority or other actor (e.g., NGO), supported and built on where they are in the best interests of the child.</a:t>
            </a:r>
            <a:endParaRPr sz="2000" b="0" u="none" strike="noStrike">
              <a:solidFill>
                <a:srgbClr val="000000"/>
              </a:solidFill>
              <a:latin typeface="Arial"/>
              <a:ea typeface="Arial"/>
              <a:cs typeface="Arial"/>
              <a:sym typeface="Arial"/>
            </a:endParaRPr>
          </a:p>
          <a:p>
            <a:pPr marL="457200" lvl="0" indent="-228240" algn="l" rtl="0">
              <a:lnSpc>
                <a:spcPct val="100000"/>
              </a:lnSpc>
              <a:spcBef>
                <a:spcPts val="0"/>
              </a:spcBef>
              <a:spcAft>
                <a:spcPts val="0"/>
              </a:spcAft>
              <a:buClr>
                <a:srgbClr val="000000"/>
              </a:buClr>
              <a:buSzPts val="2000"/>
              <a:buFont typeface="Arial"/>
              <a:buNone/>
            </a:pPr>
            <a:r>
              <a:rPr lang="fr-FR" sz="2000" b="0" i="1" u="none" strike="noStrike">
                <a:solidFill>
                  <a:srgbClr val="000000"/>
                </a:solidFill>
                <a:latin typeface="Arial"/>
                <a:ea typeface="Arial"/>
                <a:cs typeface="Arial"/>
                <a:sym typeface="Arial"/>
              </a:rPr>
              <a:t>Residential care is not always formalized</a:t>
            </a:r>
            <a:endParaRPr sz="2000" b="0" u="none" strike="noStrike">
              <a:solidFill>
                <a:srgbClr val="000000"/>
              </a:solidFill>
              <a:latin typeface="Arial"/>
              <a:ea typeface="Arial"/>
              <a:cs typeface="Arial"/>
              <a:sym typeface="Arial"/>
            </a:endParaRPr>
          </a:p>
          <a:p>
            <a:pPr marL="914400" lvl="0" indent="-228240" algn="l" rtl="0">
              <a:lnSpc>
                <a:spcPct val="100000"/>
              </a:lnSpc>
              <a:spcBef>
                <a:spcPts val="0"/>
              </a:spcBef>
              <a:spcAft>
                <a:spcPts val="0"/>
              </a:spcAft>
              <a:buClr>
                <a:srgbClr val="000000"/>
              </a:buClr>
              <a:buSzPts val="2000"/>
              <a:buFont typeface="Calibri"/>
              <a:buNone/>
            </a:pPr>
            <a:r>
              <a:rPr lang="fr-FR" sz="2000" b="0" i="1" u="none" strike="noStrike">
                <a:solidFill>
                  <a:srgbClr val="000000"/>
                </a:solidFill>
                <a:latin typeface="Calibri"/>
                <a:ea typeface="Calibri"/>
                <a:cs typeface="Calibri"/>
                <a:sym typeface="Calibri"/>
              </a:rPr>
              <a:t>In humanitarian situations, for example, residential care facilities or ‘orphanages’ are sometimes established without formal registration or approval from the regulatory authorities that establish guidelines, policies, and monitoring standards. </a:t>
            </a:r>
            <a:endParaRPr sz="2000" b="0" u="none" strike="noStrike">
              <a:solidFill>
                <a:srgbClr val="000000"/>
              </a:solidFill>
              <a:latin typeface="Arial"/>
              <a:ea typeface="Arial"/>
              <a:cs typeface="Arial"/>
              <a:sym typeface="Arial"/>
            </a:endParaRPr>
          </a:p>
          <a:p>
            <a:pPr marL="457200" lvl="0" indent="-228240" algn="l" rtl="0">
              <a:lnSpc>
                <a:spcPct val="100000"/>
              </a:lnSpc>
              <a:spcBef>
                <a:spcPts val="0"/>
              </a:spcBef>
              <a:spcAft>
                <a:spcPts val="0"/>
              </a:spcAft>
              <a:buClr>
                <a:srgbClr val="000000"/>
              </a:buClr>
              <a:buSzPts val="2000"/>
              <a:buFont typeface="Calibri"/>
              <a:buNone/>
            </a:pPr>
            <a:r>
              <a:rPr lang="fr-FR" sz="2000" b="0" i="1" u="none" strike="noStrike">
                <a:solidFill>
                  <a:srgbClr val="000000"/>
                </a:solidFill>
                <a:latin typeface="Calibri"/>
                <a:ea typeface="Calibri"/>
                <a:cs typeface="Calibri"/>
                <a:sym typeface="Calibri"/>
              </a:rPr>
              <a:t>It is important to consult children on potential alternative care arrangements that they would feel comfortable with.</a:t>
            </a:r>
            <a:endParaRPr sz="2000" b="0" u="none" strike="noStrike">
              <a:solidFill>
                <a:srgbClr val="000000"/>
              </a:solidFill>
              <a:latin typeface="Arial"/>
              <a:ea typeface="Arial"/>
              <a:cs typeface="Arial"/>
              <a:sym typeface="Arial"/>
            </a:endParaRPr>
          </a:p>
        </p:txBody>
      </p:sp>
      <p:sp>
        <p:nvSpPr>
          <p:cNvPr id="39" name="Google Shape;39;p2:notes"/>
          <p:cNvSpPr>
            <a:spLocks noGrp="1" noRot="1" noChangeAspect="1"/>
          </p:cNvSpPr>
          <p:nvPr>
            <p:ph type="sldImg" idx="2"/>
          </p:nvPr>
        </p:nvSpPr>
        <p:spPr>
          <a:xfrm>
            <a:off x="685800" y="1143000"/>
            <a:ext cx="5486040" cy="308592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grpSp>
        <p:nvGrpSpPr>
          <p:cNvPr id="40" name="Google Shape;40;p2:notes"/>
          <p:cNvGrpSpPr/>
          <p:nvPr/>
        </p:nvGrpSpPr>
        <p:grpSpPr>
          <a:xfrm>
            <a:off x="5976360" y="9517320"/>
            <a:ext cx="867960" cy="512280"/>
            <a:chOff x="5976360" y="9517320"/>
            <a:chExt cx="867960" cy="512280"/>
          </a:xfrm>
        </p:grpSpPr>
        <p:sp>
          <p:nvSpPr>
            <p:cNvPr id="41" name="Google Shape;41;p2:notes"/>
            <p:cNvSpPr/>
            <p:nvPr/>
          </p:nvSpPr>
          <p:spPr>
            <a:xfrm>
              <a:off x="5976360" y="9517320"/>
              <a:ext cx="867960" cy="512280"/>
            </a:xfrm>
            <a:prstGeom prst="rect">
              <a:avLst/>
            </a:prstGeom>
            <a:noFill/>
            <a:ln>
              <a:noFill/>
            </a:ln>
          </p:spPr>
          <p:txBody>
            <a:bodyPr spcFirstLastPara="1" wrap="square" lIns="96825" tIns="48225" rIns="96825" bIns="48225" anchor="b"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42" name="Google Shape;42;p2:notes"/>
            <p:cNvSpPr txBox="1"/>
            <p:nvPr/>
          </p:nvSpPr>
          <p:spPr>
            <a:xfrm>
              <a:off x="5976360" y="9517320"/>
              <a:ext cx="867960" cy="512280"/>
            </a:xfrm>
            <a:prstGeom prst="rect">
              <a:avLst/>
            </a:prstGeom>
            <a:noFill/>
            <a:ln>
              <a:noFill/>
            </a:ln>
          </p:spPr>
          <p:txBody>
            <a:bodyPr spcFirstLastPara="1" wrap="square" lIns="96825" tIns="48225" rIns="96825" bIns="48225" anchor="b" anchorCtr="0">
              <a:noAutofit/>
            </a:bodyPr>
            <a:lstStyle/>
            <a:p>
              <a:pPr marL="0" marR="0" lvl="0" indent="0" algn="r" rtl="0">
                <a:lnSpc>
                  <a:spcPct val="100000"/>
                </a:lnSpc>
                <a:spcBef>
                  <a:spcPts val="0"/>
                </a:spcBef>
                <a:spcAft>
                  <a:spcPts val="0"/>
                </a:spcAft>
                <a:buNone/>
              </a:pPr>
              <a:fld id="{00000000-1234-1234-1234-123412341234}" type="slidenum">
                <a:rPr lang="fr-FR" sz="1200" b="0" u="none" strike="noStrike">
                  <a:solidFill>
                    <a:srgbClr val="000000"/>
                  </a:solidFill>
                  <a:latin typeface="Arial"/>
                  <a:ea typeface="Arial"/>
                  <a:cs typeface="Arial"/>
                  <a:sym typeface="Arial"/>
                </a:rPr>
                <a:t>2</a:t>
              </a:fld>
              <a:endParaRPr sz="1200" b="0" u="none" strike="noStrike">
                <a:solidFill>
                  <a:srgbClr val="000000"/>
                </a:solidFill>
                <a:latin typeface="Arial"/>
                <a:ea typeface="Arial"/>
                <a:cs typeface="Arial"/>
                <a:sym typeface="Arial"/>
              </a:endParaRPr>
            </a:p>
          </p:txBody>
        </p:sp>
      </p:gr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4:notes"/>
          <p:cNvSpPr txBox="1">
            <a:spLocks noGrp="1"/>
          </p:cNvSpPr>
          <p:nvPr>
            <p:ph type="body" idx="1"/>
          </p:nvPr>
        </p:nvSpPr>
        <p:spPr>
          <a:xfrm>
            <a:off x="685800" y="4400640"/>
            <a:ext cx="5486040" cy="3600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000000"/>
              </a:buClr>
              <a:buSzPts val="2000"/>
              <a:buFont typeface="Arial"/>
              <a:buNone/>
            </a:pPr>
            <a:r>
              <a:rPr lang="fr-FR" sz="2000" b="1" u="none" strike="noStrike">
                <a:solidFill>
                  <a:srgbClr val="000000"/>
                </a:solidFill>
                <a:latin typeface="Arial"/>
                <a:ea typeface="Arial"/>
                <a:cs typeface="Arial"/>
                <a:sym typeface="Arial"/>
              </a:rPr>
              <a:t>EXPLANATION</a:t>
            </a:r>
            <a:endParaRPr sz="2000" b="0" u="none" strike="noStrike">
              <a:solidFill>
                <a:srgbClr val="000000"/>
              </a:solidFill>
              <a:latin typeface="Arial"/>
              <a:ea typeface="Arial"/>
              <a:cs typeface="Arial"/>
              <a:sym typeface="Arial"/>
            </a:endParaRPr>
          </a:p>
          <a:p>
            <a:pPr marL="0" lvl="0" indent="0" algn="l" rtl="0">
              <a:lnSpc>
                <a:spcPct val="100000"/>
              </a:lnSpc>
              <a:spcBef>
                <a:spcPts val="0"/>
              </a:spcBef>
              <a:spcAft>
                <a:spcPts val="0"/>
              </a:spcAft>
              <a:buClr>
                <a:schemeClr val="dk1"/>
              </a:buClr>
              <a:buSzPts val="1200"/>
              <a:buFont typeface="Arial"/>
              <a:buNone/>
            </a:pPr>
            <a:endParaRPr sz="1200" b="0" u="none" strike="noStrike">
              <a:solidFill>
                <a:srgbClr val="000000"/>
              </a:solidFill>
              <a:latin typeface="Arial"/>
              <a:ea typeface="Arial"/>
              <a:cs typeface="Arial"/>
              <a:sym typeface="Arial"/>
            </a:endParaRPr>
          </a:p>
          <a:p>
            <a:pPr marL="0" lvl="0" indent="0" algn="l" rtl="0">
              <a:lnSpc>
                <a:spcPct val="100000"/>
              </a:lnSpc>
              <a:spcBef>
                <a:spcPts val="0"/>
              </a:spcBef>
              <a:spcAft>
                <a:spcPts val="0"/>
              </a:spcAft>
              <a:buClr>
                <a:srgbClr val="000000"/>
              </a:buClr>
              <a:buSzPts val="1200"/>
              <a:buFont typeface="Arial"/>
              <a:buNone/>
            </a:pPr>
            <a:r>
              <a:rPr lang="fr-FR" sz="1200" b="0" u="none" strike="noStrike">
                <a:solidFill>
                  <a:srgbClr val="000000"/>
                </a:solidFill>
                <a:latin typeface="Arial"/>
                <a:ea typeface="Arial"/>
                <a:cs typeface="Arial"/>
                <a:sym typeface="Arial"/>
              </a:rPr>
              <a:t>All children without protective and suitable care receive alternative care according to their rights, specific needs, wishes and best interests, prioritizing family-based care and stable care arrangements.</a:t>
            </a:r>
            <a:endParaRPr/>
          </a:p>
          <a:p>
            <a:pPr marL="0" lvl="0" indent="0" algn="l" rtl="0">
              <a:lnSpc>
                <a:spcPct val="100000"/>
              </a:lnSpc>
              <a:spcBef>
                <a:spcPts val="0"/>
              </a:spcBef>
              <a:spcAft>
                <a:spcPts val="0"/>
              </a:spcAft>
              <a:buClr>
                <a:schemeClr val="dk1"/>
              </a:buClr>
              <a:buSzPts val="1200"/>
              <a:buFont typeface="Arial"/>
              <a:buNone/>
            </a:pPr>
            <a:endParaRPr sz="1200" b="0" u="none" strike="noStrike">
              <a:solidFill>
                <a:srgbClr val="000000"/>
              </a:solidFill>
              <a:latin typeface="Arial"/>
              <a:ea typeface="Arial"/>
              <a:cs typeface="Arial"/>
              <a:sym typeface="Arial"/>
            </a:endParaRPr>
          </a:p>
          <a:p>
            <a:pPr marL="0" lvl="0" indent="0" algn="l" rtl="0">
              <a:lnSpc>
                <a:spcPct val="100000"/>
              </a:lnSpc>
              <a:spcBef>
                <a:spcPts val="0"/>
              </a:spcBef>
              <a:spcAft>
                <a:spcPts val="0"/>
              </a:spcAft>
              <a:buClr>
                <a:srgbClr val="000000"/>
              </a:buClr>
              <a:buSzPts val="1200"/>
              <a:buFont typeface="Arial"/>
              <a:buNone/>
            </a:pPr>
            <a:r>
              <a:rPr lang="fr-FR" sz="1200" b="0" i="1" u="none" strike="noStrike">
                <a:solidFill>
                  <a:srgbClr val="000000"/>
                </a:solidFill>
                <a:latin typeface="Arial"/>
                <a:ea typeface="Arial"/>
                <a:cs typeface="Arial"/>
                <a:sym typeface="Arial"/>
              </a:rPr>
              <a:t>This Standard should be read with Standard 13 on UASC and Standard 16, Strengthening family and caregiving environments.</a:t>
            </a:r>
            <a:endParaRPr sz="1200" b="0" u="none" strike="noStrike">
              <a:solidFill>
                <a:srgbClr val="000000"/>
              </a:solidFill>
              <a:latin typeface="Arial"/>
              <a:ea typeface="Arial"/>
              <a:cs typeface="Arial"/>
              <a:sym typeface="Arial"/>
            </a:endParaRPr>
          </a:p>
        </p:txBody>
      </p:sp>
      <p:sp>
        <p:nvSpPr>
          <p:cNvPr id="57" name="Google Shape;57;p4:notes"/>
          <p:cNvSpPr>
            <a:spLocks noGrp="1" noRot="1" noChangeAspect="1"/>
          </p:cNvSpPr>
          <p:nvPr>
            <p:ph type="sldImg" idx="2"/>
          </p:nvPr>
        </p:nvSpPr>
        <p:spPr>
          <a:xfrm>
            <a:off x="685800" y="1143000"/>
            <a:ext cx="5486040" cy="308592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grpSp>
        <p:nvGrpSpPr>
          <p:cNvPr id="58" name="Google Shape;58;p4:notes"/>
          <p:cNvGrpSpPr/>
          <p:nvPr/>
        </p:nvGrpSpPr>
        <p:grpSpPr>
          <a:xfrm>
            <a:off x="5976360" y="9517320"/>
            <a:ext cx="867960" cy="512280"/>
            <a:chOff x="5976360" y="9517320"/>
            <a:chExt cx="867960" cy="512280"/>
          </a:xfrm>
        </p:grpSpPr>
        <p:sp>
          <p:nvSpPr>
            <p:cNvPr id="59" name="Google Shape;59;p4:notes"/>
            <p:cNvSpPr/>
            <p:nvPr/>
          </p:nvSpPr>
          <p:spPr>
            <a:xfrm>
              <a:off x="5976360" y="9517320"/>
              <a:ext cx="867960" cy="512280"/>
            </a:xfrm>
            <a:prstGeom prst="rect">
              <a:avLst/>
            </a:prstGeom>
            <a:noFill/>
            <a:ln>
              <a:noFill/>
            </a:ln>
          </p:spPr>
          <p:txBody>
            <a:bodyPr spcFirstLastPara="1" wrap="square" lIns="96825" tIns="48225" rIns="96825" bIns="48225" anchor="b"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60" name="Google Shape;60;p4:notes"/>
            <p:cNvSpPr txBox="1"/>
            <p:nvPr/>
          </p:nvSpPr>
          <p:spPr>
            <a:xfrm>
              <a:off x="5976360" y="9517320"/>
              <a:ext cx="867960" cy="512280"/>
            </a:xfrm>
            <a:prstGeom prst="rect">
              <a:avLst/>
            </a:prstGeom>
            <a:noFill/>
            <a:ln>
              <a:noFill/>
            </a:ln>
          </p:spPr>
          <p:txBody>
            <a:bodyPr spcFirstLastPara="1" wrap="square" lIns="96825" tIns="48225" rIns="96825" bIns="48225" anchor="b" anchorCtr="0">
              <a:noAutofit/>
            </a:bodyPr>
            <a:lstStyle/>
            <a:p>
              <a:pPr marL="0" marR="0" lvl="0" indent="0" algn="r" rtl="0">
                <a:lnSpc>
                  <a:spcPct val="100000"/>
                </a:lnSpc>
                <a:spcBef>
                  <a:spcPts val="0"/>
                </a:spcBef>
                <a:spcAft>
                  <a:spcPts val="0"/>
                </a:spcAft>
                <a:buNone/>
              </a:pPr>
              <a:fld id="{00000000-1234-1234-1234-123412341234}" type="slidenum">
                <a:rPr lang="fr-FR" sz="1200" b="0" u="none" strike="noStrike">
                  <a:solidFill>
                    <a:srgbClr val="000000"/>
                  </a:solidFill>
                  <a:latin typeface="Arial"/>
                  <a:ea typeface="Arial"/>
                  <a:cs typeface="Arial"/>
                  <a:sym typeface="Arial"/>
                </a:rPr>
                <a:t>3</a:t>
              </a:fld>
              <a:endParaRPr sz="1200" b="0" u="none" strike="noStrike">
                <a:solidFill>
                  <a:srgbClr val="000000"/>
                </a:solidFill>
                <a:latin typeface="Arial"/>
                <a:ea typeface="Arial"/>
                <a:cs typeface="Arial"/>
                <a:sym typeface="Arial"/>
              </a:endParaRPr>
            </a:p>
          </p:txBody>
        </p:sp>
      </p:gr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5:notes"/>
          <p:cNvSpPr txBox="1">
            <a:spLocks noGrp="1"/>
          </p:cNvSpPr>
          <p:nvPr>
            <p:ph type="body" idx="1"/>
          </p:nvPr>
        </p:nvSpPr>
        <p:spPr>
          <a:xfrm>
            <a:off x="756000" y="5078520"/>
            <a:ext cx="6047640" cy="481104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79" name="Google Shape;79;p5:notes"/>
          <p:cNvSpPr>
            <a:spLocks noGrp="1" noRot="1" noChangeAspect="1"/>
          </p:cNvSpPr>
          <p:nvPr>
            <p:ph type="sldImg" idx="2"/>
          </p:nvPr>
        </p:nvSpPr>
        <p:spPr>
          <a:xfrm>
            <a:off x="1107000" y="812520"/>
            <a:ext cx="5345280" cy="400896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6:notes"/>
          <p:cNvSpPr txBox="1">
            <a:spLocks noGrp="1"/>
          </p:cNvSpPr>
          <p:nvPr>
            <p:ph type="body" idx="1"/>
          </p:nvPr>
        </p:nvSpPr>
        <p:spPr>
          <a:xfrm>
            <a:off x="685800" y="4400640"/>
            <a:ext cx="5486040" cy="36000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000"/>
              </a:spcBef>
              <a:spcAft>
                <a:spcPts val="0"/>
              </a:spcAft>
              <a:buClr>
                <a:schemeClr val="dk1"/>
              </a:buClr>
              <a:buSzPts val="1100"/>
              <a:buFont typeface="Arial"/>
              <a:buNone/>
            </a:pPr>
            <a:endParaRPr sz="900" b="1"/>
          </a:p>
          <a:p>
            <a:pPr marL="457200" lvl="0" indent="-298450" algn="l" rtl="0">
              <a:lnSpc>
                <a:spcPct val="115000"/>
              </a:lnSpc>
              <a:spcBef>
                <a:spcPts val="1200"/>
              </a:spcBef>
              <a:spcAft>
                <a:spcPts val="0"/>
              </a:spcAft>
              <a:buClr>
                <a:schemeClr val="dk1"/>
              </a:buClr>
              <a:buSzPts val="1100"/>
              <a:buAutoNum type="arabicPeriod"/>
            </a:pPr>
            <a:r>
              <a:rPr lang="fr-FR" sz="1100"/>
              <a:t>Fonder toutes les décisions sur l’intérêt supérieur de l’enfant considéré individuellement. Chaque enfant est unique. Une évaluation des risques pour l’enfant ainsi que de ses besoins, souhaits et capacités déterminera les actions qui sont dans son intérêt supérieur.</a:t>
            </a:r>
            <a:endParaRPr sz="1100"/>
          </a:p>
          <a:p>
            <a:pPr marL="457200" lvl="0" indent="-298450" algn="l" rtl="0">
              <a:lnSpc>
                <a:spcPct val="115000"/>
              </a:lnSpc>
              <a:spcBef>
                <a:spcPts val="0"/>
              </a:spcBef>
              <a:spcAft>
                <a:spcPts val="0"/>
              </a:spcAft>
              <a:buClr>
                <a:schemeClr val="dk1"/>
              </a:buClr>
              <a:buSzPts val="1100"/>
              <a:buAutoNum type="arabicPeriod"/>
            </a:pPr>
            <a:r>
              <a:rPr lang="fr-FR" sz="1100"/>
              <a:t>Répondre aux besoins de soins et de protection des enfants vulnérables, des familles et des communautés de manière intégrée. Les politiques et pratiques devraient être coordonnées entre les organisations gouvernementales et non gouvernementales, ainsi qu’entre tous les départements répondant aux besoins des enfants et de leurs familles, par exemple : moyens de subsistance, protection de l’enfant, santé, nutrition et éducation.</a:t>
            </a:r>
            <a:endParaRPr sz="1100"/>
          </a:p>
          <a:p>
            <a:pPr marL="457200" lvl="0" indent="-298450" algn="l" rtl="0">
              <a:lnSpc>
                <a:spcPct val="115000"/>
              </a:lnSpc>
              <a:spcBef>
                <a:spcPts val="0"/>
              </a:spcBef>
              <a:spcAft>
                <a:spcPts val="0"/>
              </a:spcAft>
              <a:buClr>
                <a:schemeClr val="dk1"/>
              </a:buClr>
              <a:buSzPts val="1100"/>
              <a:buAutoNum type="arabicPeriod"/>
            </a:pPr>
            <a:r>
              <a:rPr lang="fr-FR" sz="1100"/>
              <a:t>Prévenir et répondre à la séparation familiale. Toutes les mesures raisonnables doivent être prises pour comprendre les causes de la séparation, aider les familles à rester ensemble et réunir les familles séparées, lorsque cela correspond à l’intérêt supérieur de l’enfant.</a:t>
            </a:r>
            <a:endParaRPr sz="1100"/>
          </a:p>
          <a:p>
            <a:pPr marL="457200" lvl="0" indent="-298450" algn="l" rtl="0">
              <a:lnSpc>
                <a:spcPct val="115000"/>
              </a:lnSpc>
              <a:spcBef>
                <a:spcPts val="0"/>
              </a:spcBef>
              <a:spcAft>
                <a:spcPts val="0"/>
              </a:spcAft>
              <a:buClr>
                <a:schemeClr val="dk1"/>
              </a:buClr>
              <a:buSzPts val="1100"/>
              <a:buAutoNum type="arabicPeriod"/>
            </a:pPr>
            <a:r>
              <a:rPr lang="fr-FR" sz="1100"/>
              <a:t>Prioriser la réunification pour tous les enfants non accompagnés et séparés et les placements stables à long terme pour les enfants qui ne peuvent pas être réunis avec leur famille. Les enfants non accompagnés et séparés en famille élargie, en famille d’accueil formelle ou informelle, ainsi que les enfants dans toutes les formes de soins résidentiels doivent bénéficier de services visant à les réunir avec leurs parents ou tuteurs légaux ou coutumiers le plus rapidement possible.</a:t>
            </a:r>
            <a:endParaRPr sz="1100"/>
          </a:p>
          <a:p>
            <a:pPr marL="457200" lvl="0" indent="-298450" algn="l" rtl="0">
              <a:lnSpc>
                <a:spcPct val="115000"/>
              </a:lnSpc>
              <a:spcBef>
                <a:spcPts val="0"/>
              </a:spcBef>
              <a:spcAft>
                <a:spcPts val="0"/>
              </a:spcAft>
              <a:buClr>
                <a:schemeClr val="dk1"/>
              </a:buClr>
              <a:buSzPts val="1100"/>
              <a:buAutoNum type="arabicPeriod"/>
            </a:pPr>
            <a:r>
              <a:rPr lang="fr-FR" sz="1100"/>
              <a:t>Les réponses d’urgence en protection de l’enfance doivent s’appuyer sur les structures et capacités existantes de soins alternatifs. Il est impératif qu’au début d’une situation d’urgence, une évaluation rapide soit réalisée des structures légales gouvernementales ainsi que des structures communautaires existantes pour répondre aux besoins de protection et de soins des enfants.</a:t>
            </a:r>
            <a:endParaRPr sz="1100"/>
          </a:p>
          <a:p>
            <a:pPr marL="0" lvl="0" indent="0" algn="l" rtl="0">
              <a:lnSpc>
                <a:spcPct val="100000"/>
              </a:lnSpc>
              <a:spcBef>
                <a:spcPts val="1200"/>
              </a:spcBef>
              <a:spcAft>
                <a:spcPts val="0"/>
              </a:spcAft>
              <a:buClr>
                <a:srgbClr val="000000"/>
              </a:buClr>
              <a:buSzPts val="2000"/>
              <a:buFont typeface="Arial"/>
              <a:buNone/>
            </a:pPr>
            <a:endParaRPr sz="2000">
              <a:solidFill>
                <a:srgbClr val="000000"/>
              </a:solidFill>
            </a:endParaRPr>
          </a:p>
        </p:txBody>
      </p:sp>
      <p:sp>
        <p:nvSpPr>
          <p:cNvPr id="86" name="Google Shape;86;p6:notes"/>
          <p:cNvSpPr>
            <a:spLocks noGrp="1" noRot="1" noChangeAspect="1"/>
          </p:cNvSpPr>
          <p:nvPr>
            <p:ph type="sldImg" idx="2"/>
          </p:nvPr>
        </p:nvSpPr>
        <p:spPr>
          <a:xfrm>
            <a:off x="685800" y="1143000"/>
            <a:ext cx="5486040" cy="308592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7:notes"/>
          <p:cNvSpPr txBox="1">
            <a:spLocks noGrp="1"/>
          </p:cNvSpPr>
          <p:nvPr>
            <p:ph type="body" idx="1"/>
          </p:nvPr>
        </p:nvSpPr>
        <p:spPr>
          <a:xfrm>
            <a:off x="685800" y="4400640"/>
            <a:ext cx="5486040" cy="3600000"/>
          </a:xfrm>
          <a:prstGeom prst="rect">
            <a:avLst/>
          </a:prstGeom>
          <a:noFill/>
          <a:ln>
            <a:noFill/>
          </a:ln>
        </p:spPr>
        <p:txBody>
          <a:bodyPr spcFirstLastPara="1" wrap="square" lIns="91425" tIns="45700" rIns="91425" bIns="45700" anchor="t" anchorCtr="0">
            <a:noAutofit/>
          </a:bodyPr>
          <a:lstStyle/>
          <a:p>
            <a:pPr marL="0" lvl="0" indent="-228600" algn="just" rtl="0">
              <a:lnSpc>
                <a:spcPct val="115000"/>
              </a:lnSpc>
              <a:spcBef>
                <a:spcPts val="1200"/>
              </a:spcBef>
              <a:spcAft>
                <a:spcPts val="0"/>
              </a:spcAft>
              <a:buClr>
                <a:schemeClr val="dk1"/>
              </a:buClr>
              <a:buSzPts val="1100"/>
              <a:buFont typeface="Arial"/>
              <a:buNone/>
            </a:pPr>
            <a:r>
              <a:rPr lang="fr-FR" sz="1100"/>
              <a:t>66. S'assurer que les enfants et les personnes chargées de leur prise en charge ont les ressources suffisantes pour leur survie et leur entretien. Les familles, les responsables alternatifs et les enfants vivant de manière autonome doivent avoir accès aux services et soutiens de base nécessaires pour pouvoir s’occuper d’eux-mêmes et de leurs enfants.</a:t>
            </a:r>
            <a:endParaRPr sz="1100"/>
          </a:p>
          <a:p>
            <a:pPr marL="0" lvl="0" indent="-228600" algn="just" rtl="0">
              <a:lnSpc>
                <a:spcPct val="115000"/>
              </a:lnSpc>
              <a:spcBef>
                <a:spcPts val="1200"/>
              </a:spcBef>
              <a:spcAft>
                <a:spcPts val="0"/>
              </a:spcAft>
              <a:buClr>
                <a:schemeClr val="dk1"/>
              </a:buClr>
              <a:buSzPts val="1100"/>
              <a:buFont typeface="Arial"/>
              <a:buNone/>
            </a:pPr>
            <a:r>
              <a:rPr lang="fr-FR" sz="1100"/>
              <a:t>7. </a:t>
            </a:r>
            <a:r>
              <a:rPr lang="fr-FR" sz="700"/>
              <a:t> </a:t>
            </a:r>
            <a:r>
              <a:rPr lang="fr-FR" sz="1100"/>
              <a:t>Écouter et prendre en compte les opinions des enfants. Le personnel doit tenir régulièrement les enfants, ainsi que leurs responsables et leurs parents ou autres tuteurs légaux, informés des plans relatifs à leur protection et à leurs soins, ainsi qu’à ceux de leurs frères et sœurs.</a:t>
            </a:r>
            <a:endParaRPr sz="1100"/>
          </a:p>
          <a:p>
            <a:pPr marL="0" lvl="0" indent="-228600" algn="just" rtl="0">
              <a:lnSpc>
                <a:spcPct val="115000"/>
              </a:lnSpc>
              <a:spcBef>
                <a:spcPts val="1200"/>
              </a:spcBef>
              <a:spcAft>
                <a:spcPts val="0"/>
              </a:spcAft>
              <a:buClr>
                <a:schemeClr val="dk1"/>
              </a:buClr>
              <a:buSzPts val="1100"/>
              <a:buFont typeface="Arial"/>
              <a:buNone/>
            </a:pPr>
            <a:r>
              <a:rPr lang="fr-FR" sz="1100"/>
              <a:t>8. Utiliser et développer des alternatives de prise en charge basées sur la famille lorsque cela est possible. Tous les enfants séparés ne nécessitent pas de soins provisoires. De nombreux enfants peuvent être soutenus dans des foyers dirigés par des enfants ou des pairs, ou dans leurs arrangements actuels, lorsque ceux-ci sont acceptables.</a:t>
            </a:r>
            <a:endParaRPr sz="1100"/>
          </a:p>
          <a:p>
            <a:pPr marL="0" lvl="0" indent="-228600" algn="just" rtl="0">
              <a:lnSpc>
                <a:spcPct val="115000"/>
              </a:lnSpc>
              <a:spcBef>
                <a:spcPts val="1200"/>
              </a:spcBef>
              <a:spcAft>
                <a:spcPts val="0"/>
              </a:spcAft>
              <a:buClr>
                <a:schemeClr val="dk1"/>
              </a:buClr>
              <a:buSzPts val="1100"/>
              <a:buFont typeface="Arial"/>
              <a:buNone/>
            </a:pPr>
            <a:r>
              <a:rPr lang="fr-FR" sz="1100"/>
              <a:t>9. S’assurer que les placements respectent les normes convenues, en particulièrement avant tout placement d'urgence. Toutes les structures de soins résidentiels doivent être enregistrées et inspectées de manière indépendante. Si la qualité des soins est inconnue, un enfant ne doit pas être placé dans l’établissement avant qu’une inspection minimale n’ait été effectuée.</a:t>
            </a:r>
            <a:endParaRPr sz="1100"/>
          </a:p>
          <a:p>
            <a:pPr marL="0" lvl="0" indent="-228600" algn="just" rtl="0">
              <a:lnSpc>
                <a:spcPct val="115000"/>
              </a:lnSpc>
              <a:spcBef>
                <a:spcPts val="1200"/>
              </a:spcBef>
              <a:spcAft>
                <a:spcPts val="0"/>
              </a:spcAft>
              <a:buClr>
                <a:schemeClr val="dk1"/>
              </a:buClr>
              <a:buSzPts val="1100"/>
              <a:buFont typeface="Arial"/>
              <a:buNone/>
            </a:pPr>
            <a:r>
              <a:rPr lang="fr-FR" sz="1100"/>
              <a:t>110.</a:t>
            </a:r>
            <a:r>
              <a:rPr lang="fr-FR" sz="700"/>
              <a:t> </a:t>
            </a:r>
            <a:r>
              <a:rPr lang="fr-FR" sz="1100"/>
              <a:t>Veillez à ce que chaque placement soit enregistré, suivi et révisé. Tous les placements provisoires, formels ou informels, doivent être enregistrés, suivis et évalués régulièrement, et de manière à ne pas perturber l’arrangement.</a:t>
            </a:r>
            <a:endParaRPr sz="1100"/>
          </a:p>
          <a:p>
            <a:pPr marL="0" lvl="0" indent="-228600" algn="just" rtl="0">
              <a:lnSpc>
                <a:spcPct val="115000"/>
              </a:lnSpc>
              <a:spcBef>
                <a:spcPts val="1200"/>
              </a:spcBef>
              <a:spcAft>
                <a:spcPts val="0"/>
              </a:spcAft>
              <a:buClr>
                <a:schemeClr val="dk1"/>
              </a:buClr>
              <a:buSzPts val="1100"/>
              <a:buFont typeface="Arial"/>
              <a:buNone/>
            </a:pPr>
            <a:r>
              <a:rPr lang="fr-FR" sz="1100"/>
              <a:t>111.</a:t>
            </a:r>
            <a:r>
              <a:rPr lang="fr-FR" sz="700"/>
              <a:t> </a:t>
            </a:r>
            <a:r>
              <a:rPr lang="fr-FR" sz="1100"/>
              <a:t>Garantir que les services soient fournis sans discrimination et en tenant compte des  besoins spécifiques de l'enfant. Tous les enfants, quelle que soit leur nationalité, origine ethnique, genre, âge, capacité ou statut, doivent être protégés et avoir accès aux services de base nécessaires à leur survie et à leur développement.</a:t>
            </a:r>
            <a:endParaRPr sz="1100"/>
          </a:p>
          <a:p>
            <a:pPr marL="0" lvl="0" indent="0" algn="l" rtl="0">
              <a:lnSpc>
                <a:spcPct val="100000"/>
              </a:lnSpc>
              <a:spcBef>
                <a:spcPts val="1200"/>
              </a:spcBef>
              <a:spcAft>
                <a:spcPts val="0"/>
              </a:spcAft>
              <a:buClr>
                <a:srgbClr val="000000"/>
              </a:buClr>
              <a:buSzPts val="2000"/>
              <a:buFont typeface="Arial"/>
              <a:buNone/>
            </a:pPr>
            <a:endParaRPr/>
          </a:p>
        </p:txBody>
      </p:sp>
      <p:sp>
        <p:nvSpPr>
          <p:cNvPr id="95" name="Google Shape;95;p7:notes"/>
          <p:cNvSpPr>
            <a:spLocks noGrp="1" noRot="1" noChangeAspect="1"/>
          </p:cNvSpPr>
          <p:nvPr>
            <p:ph type="sldImg" idx="2"/>
          </p:nvPr>
        </p:nvSpPr>
        <p:spPr>
          <a:xfrm>
            <a:off x="685800" y="1143000"/>
            <a:ext cx="5486040" cy="308592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8:notes"/>
          <p:cNvSpPr txBox="1">
            <a:spLocks noGrp="1"/>
          </p:cNvSpPr>
          <p:nvPr>
            <p:ph type="body" idx="1"/>
          </p:nvPr>
        </p:nvSpPr>
        <p:spPr>
          <a:xfrm>
            <a:off x="756000" y="5078520"/>
            <a:ext cx="6047640" cy="481104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04" name="Google Shape;104;p8:notes"/>
          <p:cNvSpPr>
            <a:spLocks noGrp="1" noRot="1" noChangeAspect="1"/>
          </p:cNvSpPr>
          <p:nvPr>
            <p:ph type="sldImg" idx="2"/>
          </p:nvPr>
        </p:nvSpPr>
        <p:spPr>
          <a:xfrm>
            <a:off x="1107000" y="812520"/>
            <a:ext cx="5345280" cy="400896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9:notes"/>
          <p:cNvSpPr txBox="1">
            <a:spLocks noGrp="1"/>
          </p:cNvSpPr>
          <p:nvPr>
            <p:ph type="body" idx="1"/>
          </p:nvPr>
        </p:nvSpPr>
        <p:spPr>
          <a:xfrm>
            <a:off x="756000" y="5078520"/>
            <a:ext cx="6047640" cy="481104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12" name="Google Shape;112;p9:notes"/>
          <p:cNvSpPr>
            <a:spLocks noGrp="1" noRot="1" noChangeAspect="1"/>
          </p:cNvSpPr>
          <p:nvPr>
            <p:ph type="sldImg" idx="2"/>
          </p:nvPr>
        </p:nvSpPr>
        <p:spPr>
          <a:xfrm>
            <a:off x="1107000" y="812520"/>
            <a:ext cx="5345280" cy="400896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10:notes"/>
          <p:cNvSpPr txBox="1">
            <a:spLocks noGrp="1"/>
          </p:cNvSpPr>
          <p:nvPr>
            <p:ph type="body" idx="1"/>
          </p:nvPr>
        </p:nvSpPr>
        <p:spPr>
          <a:xfrm>
            <a:off x="756000" y="5078520"/>
            <a:ext cx="6047640" cy="481104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124" name="Google Shape;124;p10:notes"/>
          <p:cNvSpPr>
            <a:spLocks noGrp="1" noRot="1" noChangeAspect="1"/>
          </p:cNvSpPr>
          <p:nvPr>
            <p:ph type="sldImg" idx="2"/>
          </p:nvPr>
        </p:nvSpPr>
        <p:spPr>
          <a:xfrm>
            <a:off x="1107000" y="812520"/>
            <a:ext cx="5345280" cy="400896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tandard" type="title">
  <p:cSld name="TITLE">
    <p:spTree>
      <p:nvGrpSpPr>
        <p:cNvPr id="1" name="Shape 11"/>
        <p:cNvGrpSpPr/>
        <p:nvPr/>
      </p:nvGrpSpPr>
      <p:grpSpPr>
        <a:xfrm>
          <a:off x="0" y="0"/>
          <a:ext cx="0" cy="0"/>
          <a:chOff x="0" y="0"/>
          <a:chExt cx="0" cy="0"/>
        </a:xfrm>
      </p:grpSpPr>
      <p:sp>
        <p:nvSpPr>
          <p:cNvPr id="12" name="Google Shape;12;p16"/>
          <p:cNvSpPr txBox="1">
            <a:spLocks noGrp="1"/>
          </p:cNvSpPr>
          <p:nvPr>
            <p:ph type="title"/>
          </p:nvPr>
        </p:nvSpPr>
        <p:spPr>
          <a:xfrm>
            <a:off x="655920" y="365040"/>
            <a:ext cx="10515240" cy="1325160"/>
          </a:xfrm>
          <a:prstGeom prst="rect">
            <a:avLst/>
          </a:prstGeom>
          <a:noFill/>
          <a:ln>
            <a:noFill/>
          </a:ln>
        </p:spPr>
        <p:txBody>
          <a:bodyPr spcFirstLastPara="1" wrap="square" lIns="0" tIns="0" rIns="0" bIns="0" anchor="ctr" anchorCtr="0">
            <a:sp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16"/>
          <p:cNvSpPr txBox="1">
            <a:spLocks noGrp="1"/>
          </p:cNvSpPr>
          <p:nvPr>
            <p:ph type="subTitle" idx="1"/>
          </p:nvPr>
        </p:nvSpPr>
        <p:spPr>
          <a:xfrm>
            <a:off x="655920" y="1971720"/>
            <a:ext cx="10819800" cy="485280"/>
          </a:xfrm>
          <a:prstGeom prst="rect">
            <a:avLst/>
          </a:prstGeom>
          <a:noFill/>
          <a:ln>
            <a:noFill/>
          </a:ln>
        </p:spPr>
        <p:txBody>
          <a:bodyPr spcFirstLastPara="1" wrap="square" lIns="0" tIns="0" rIns="0" bIns="0" anchor="ctr" anchorCtr="0">
            <a:spAutoFit/>
          </a:bodyPr>
          <a:lstStyle>
            <a:lvl1pPr lvl="0" algn="l">
              <a:lnSpc>
                <a:spcPct val="90000"/>
              </a:lnSpc>
              <a:spcBef>
                <a:spcPts val="1000"/>
              </a:spcBef>
              <a:spcAft>
                <a:spcPts val="0"/>
              </a:spcAft>
              <a:buClr>
                <a:schemeClr val="dk1"/>
              </a:buClr>
              <a:buSzPts val="1800"/>
              <a:buChar char="•"/>
              <a:defRPr/>
            </a:lvl1pPr>
            <a:lvl2pPr lvl="1" algn="l">
              <a:lnSpc>
                <a:spcPct val="90000"/>
              </a:lnSpc>
              <a:spcBef>
                <a:spcPts val="500"/>
              </a:spcBef>
              <a:spcAft>
                <a:spcPts val="0"/>
              </a:spcAft>
              <a:buClr>
                <a:schemeClr val="dk1"/>
              </a:buClr>
              <a:buSzPts val="1800"/>
              <a:buChar char="•"/>
              <a:defRPr/>
            </a:lvl2pPr>
            <a:lvl3pPr lvl="2" algn="l">
              <a:lnSpc>
                <a:spcPct val="90000"/>
              </a:lnSpc>
              <a:spcBef>
                <a:spcPts val="500"/>
              </a:spcBef>
              <a:spcAft>
                <a:spcPts val="0"/>
              </a:spcAft>
              <a:buClr>
                <a:schemeClr val="dk1"/>
              </a:buClr>
              <a:buSzPts val="1800"/>
              <a:buChar char="•"/>
              <a:defRPr/>
            </a:lvl3pPr>
            <a:lvl4pPr lvl="3" algn="l">
              <a:lnSpc>
                <a:spcPct val="90000"/>
              </a:lnSpc>
              <a:spcBef>
                <a:spcPts val="500"/>
              </a:spcBef>
              <a:spcAft>
                <a:spcPts val="0"/>
              </a:spcAft>
              <a:buClr>
                <a:schemeClr val="dk1"/>
              </a:buClr>
              <a:buSzPts val="1800"/>
              <a:buChar char="•"/>
              <a:defRPr/>
            </a:lvl4pPr>
            <a:lvl5pPr lvl="4" algn="l">
              <a:lnSpc>
                <a:spcPct val="90000"/>
              </a:lnSpc>
              <a:spcBef>
                <a:spcPts val="500"/>
              </a:spcBef>
              <a:spcAft>
                <a:spcPts val="0"/>
              </a:spcAft>
              <a:buClr>
                <a:schemeClr val="dk1"/>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tandard 1" type="blank">
  <p:cSld name="BLANK">
    <p:spTree>
      <p:nvGrpSpPr>
        <p:cNvPr id="1" name="Shape 22"/>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tandard 2" type="blank">
  <p:cSld name="BLANK">
    <p:spTree>
      <p:nvGrpSpPr>
        <p:cNvPr id="1" name="Shape 29"/>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5"/>
        <p:cNvGrpSpPr/>
        <p:nvPr/>
      </p:nvGrpSpPr>
      <p:grpSpPr>
        <a:xfrm>
          <a:off x="0" y="0"/>
          <a:ext cx="0" cy="0"/>
          <a:chOff x="0" y="0"/>
          <a:chExt cx="0" cy="0"/>
        </a:xfrm>
      </p:grpSpPr>
      <p:sp>
        <p:nvSpPr>
          <p:cNvPr id="6" name="Google Shape;6;p15"/>
          <p:cNvSpPr/>
          <p:nvPr/>
        </p:nvSpPr>
        <p:spPr>
          <a:xfrm>
            <a:off x="0" y="-360"/>
            <a:ext cx="12191760" cy="6857640"/>
          </a:xfrm>
          <a:prstGeom prst="rect">
            <a:avLst/>
          </a:prstGeom>
          <a:solidFill>
            <a:srgbClr val="97467D">
              <a:alpha val="77647"/>
            </a:srgbClr>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7" name="Google Shape;7;p15"/>
          <p:cNvSpPr txBox="1">
            <a:spLocks noGrp="1"/>
          </p:cNvSpPr>
          <p:nvPr>
            <p:ph type="body" idx="1"/>
          </p:nvPr>
        </p:nvSpPr>
        <p:spPr>
          <a:xfrm>
            <a:off x="1828080" y="2076840"/>
            <a:ext cx="8535600" cy="62748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15"/>
          <p:cNvSpPr txBox="1">
            <a:spLocks noGrp="1"/>
          </p:cNvSpPr>
          <p:nvPr>
            <p:ph type="body" idx="2"/>
          </p:nvPr>
        </p:nvSpPr>
        <p:spPr>
          <a:xfrm>
            <a:off x="1754280" y="3052080"/>
            <a:ext cx="8683200" cy="145548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 name="Google Shape;9;p15"/>
          <p:cNvSpPr/>
          <p:nvPr/>
        </p:nvSpPr>
        <p:spPr>
          <a:xfrm>
            <a:off x="5083200" y="2704680"/>
            <a:ext cx="2025360" cy="118800"/>
          </a:xfrm>
          <a:prstGeom prst="rect">
            <a:avLst/>
          </a:prstGeom>
          <a:solidFill>
            <a:srgbClr val="029FA0"/>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10" name="Google Shape;10;p15"/>
          <p:cNvSpPr txBox="1">
            <a:spLocks noGrp="1"/>
          </p:cNvSpPr>
          <p:nvPr>
            <p:ph type="title"/>
          </p:nvPr>
        </p:nvSpPr>
        <p:spPr>
          <a:xfrm>
            <a:off x="609480" y="273600"/>
            <a:ext cx="10972440" cy="11448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4"/>
        <p:cNvGrpSpPr/>
        <p:nvPr/>
      </p:nvGrpSpPr>
      <p:grpSpPr>
        <a:xfrm>
          <a:off x="0" y="0"/>
          <a:ext cx="0" cy="0"/>
          <a:chOff x="0" y="0"/>
          <a:chExt cx="0" cy="0"/>
        </a:xfrm>
      </p:grpSpPr>
      <p:sp>
        <p:nvSpPr>
          <p:cNvPr id="15" name="Google Shape;15;p17"/>
          <p:cNvSpPr/>
          <p:nvPr/>
        </p:nvSpPr>
        <p:spPr>
          <a:xfrm>
            <a:off x="0" y="-360"/>
            <a:ext cx="12191760" cy="985320"/>
          </a:xfrm>
          <a:prstGeom prst="rect">
            <a:avLst/>
          </a:prstGeom>
          <a:solidFill>
            <a:srgbClr val="EEE7EB"/>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6" name="Google Shape;16;p17"/>
          <p:cNvSpPr txBox="1">
            <a:spLocks noGrp="1"/>
          </p:cNvSpPr>
          <p:nvPr>
            <p:ph type="title"/>
          </p:nvPr>
        </p:nvSpPr>
        <p:spPr>
          <a:xfrm>
            <a:off x="838080" y="120600"/>
            <a:ext cx="10515240" cy="86868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7" name="Google Shape;17;p17"/>
          <p:cNvPicPr preferRelativeResize="0"/>
          <p:nvPr/>
        </p:nvPicPr>
        <p:blipFill rotWithShape="1">
          <a:blip r:embed="rId3">
            <a:alphaModFix/>
          </a:blip>
          <a:srcRect/>
          <a:stretch/>
        </p:blipFill>
        <p:spPr>
          <a:xfrm>
            <a:off x="335880" y="6230160"/>
            <a:ext cx="349200" cy="402120"/>
          </a:xfrm>
          <a:prstGeom prst="rect">
            <a:avLst/>
          </a:prstGeom>
          <a:noFill/>
          <a:ln>
            <a:noFill/>
          </a:ln>
        </p:spPr>
      </p:pic>
      <p:grpSp>
        <p:nvGrpSpPr>
          <p:cNvPr id="18" name="Google Shape;18;p17"/>
          <p:cNvGrpSpPr/>
          <p:nvPr/>
        </p:nvGrpSpPr>
        <p:grpSpPr>
          <a:xfrm>
            <a:off x="766800" y="6276960"/>
            <a:ext cx="10374480" cy="305280"/>
            <a:chOff x="766800" y="6276960"/>
            <a:chExt cx="10374480" cy="305280"/>
          </a:xfrm>
        </p:grpSpPr>
        <p:sp>
          <p:nvSpPr>
            <p:cNvPr id="19" name="Google Shape;19;p17"/>
            <p:cNvSpPr/>
            <p:nvPr/>
          </p:nvSpPr>
          <p:spPr>
            <a:xfrm>
              <a:off x="766800" y="6276960"/>
              <a:ext cx="10374480" cy="30492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20" name="Google Shape;20;p17"/>
            <p:cNvSpPr txBox="1"/>
            <p:nvPr/>
          </p:nvSpPr>
          <p:spPr>
            <a:xfrm>
              <a:off x="766800" y="6276960"/>
              <a:ext cx="10374480" cy="3052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1400" b="0" u="none" strike="noStrike">
                  <a:solidFill>
                    <a:srgbClr val="000000"/>
                  </a:solidFill>
                  <a:latin typeface="Arial"/>
                  <a:ea typeface="Arial"/>
                  <a:cs typeface="Arial"/>
                  <a:sym typeface="Arial"/>
                </a:rPr>
                <a:t>Level 3: </a:t>
              </a:r>
              <a:r>
                <a:rPr lang="fr-FR" sz="1400" b="1" u="none" strike="noStrike">
                  <a:solidFill>
                    <a:srgbClr val="000000"/>
                  </a:solidFill>
                  <a:latin typeface="Arial"/>
                  <a:ea typeface="Arial"/>
                  <a:cs typeface="Arial"/>
                  <a:sym typeface="Arial"/>
                </a:rPr>
                <a:t>UASC</a:t>
              </a:r>
              <a:r>
                <a:rPr lang="fr-FR" sz="1400" b="0" u="none" strike="noStrike">
                  <a:solidFill>
                    <a:srgbClr val="000000"/>
                  </a:solidFill>
                  <a:latin typeface="Arial"/>
                  <a:ea typeface="Arial"/>
                  <a:cs typeface="Arial"/>
                  <a:sym typeface="Arial"/>
                </a:rPr>
                <a:t>  |  Module 2: </a:t>
              </a:r>
              <a:r>
                <a:rPr lang="fr-FR" sz="1400" b="1" u="none" strike="noStrike">
                  <a:solidFill>
                    <a:srgbClr val="000000"/>
                  </a:solidFill>
                  <a:latin typeface="Arial"/>
                  <a:ea typeface="Arial"/>
                  <a:cs typeface="Arial"/>
                  <a:sym typeface="Arial"/>
                </a:rPr>
                <a:t>Supporting UASC through case management, alternative care and family tracing</a:t>
              </a:r>
              <a:endParaRPr sz="1400" b="0" u="none" strike="noStrike">
                <a:solidFill>
                  <a:srgbClr val="000000"/>
                </a:solidFill>
                <a:latin typeface="Arial"/>
                <a:ea typeface="Arial"/>
                <a:cs typeface="Arial"/>
                <a:sym typeface="Arial"/>
              </a:endParaRPr>
            </a:p>
          </p:txBody>
        </p:sp>
      </p:grpSp>
      <p:sp>
        <p:nvSpPr>
          <p:cNvPr id="21" name="Google Shape;21;p17"/>
          <p:cNvSpPr txBox="1">
            <a:spLocks noGrp="1"/>
          </p:cNvSpPr>
          <p:nvPr>
            <p:ph type="body" idx="1"/>
          </p:nvPr>
        </p:nvSpPr>
        <p:spPr>
          <a:xfrm>
            <a:off x="609480" y="1604520"/>
            <a:ext cx="10972440" cy="2537640"/>
          </a:xfrm>
          <a:prstGeom prst="rect">
            <a:avLst/>
          </a:prstGeom>
          <a:noFill/>
          <a:ln>
            <a:noFill/>
          </a:ln>
        </p:spPr>
        <p:txBody>
          <a:bodyPr spcFirstLastPara="1" wrap="square" lIns="0" tIns="0" rIns="0" bIns="0" anchor="t" anchorCtr="0">
            <a:sp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1"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3"/>
        <p:cNvGrpSpPr/>
        <p:nvPr/>
      </p:nvGrpSpPr>
      <p:grpSpPr>
        <a:xfrm>
          <a:off x="0" y="0"/>
          <a:ext cx="0" cy="0"/>
          <a:chOff x="0" y="0"/>
          <a:chExt cx="0" cy="0"/>
        </a:xfrm>
      </p:grpSpPr>
      <p:sp>
        <p:nvSpPr>
          <p:cNvPr id="24" name="Google Shape;24;p19"/>
          <p:cNvSpPr txBox="1">
            <a:spLocks noGrp="1"/>
          </p:cNvSpPr>
          <p:nvPr>
            <p:ph type="title"/>
          </p:nvPr>
        </p:nvSpPr>
        <p:spPr>
          <a:xfrm>
            <a:off x="655920" y="365040"/>
            <a:ext cx="10515240" cy="132516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25" name="Google Shape;25;p19"/>
          <p:cNvCxnSpPr/>
          <p:nvPr/>
        </p:nvCxnSpPr>
        <p:spPr>
          <a:xfrm rot="10800000" flipH="1">
            <a:off x="655920" y="1635840"/>
            <a:ext cx="10820400" cy="34200"/>
          </a:xfrm>
          <a:prstGeom prst="bentConnector3">
            <a:avLst>
              <a:gd name="adj1" fmla="val 50001"/>
            </a:avLst>
          </a:prstGeom>
          <a:noFill/>
          <a:ln w="9525" cap="flat" cmpd="sng">
            <a:solidFill>
              <a:srgbClr val="97467C"/>
            </a:solidFill>
            <a:prstDash val="solid"/>
            <a:miter lim="8000"/>
            <a:headEnd type="none" w="sm" len="sm"/>
            <a:tailEnd type="none" w="sm" len="sm"/>
          </a:ln>
        </p:spPr>
      </p:cxnSp>
      <p:sp>
        <p:nvSpPr>
          <p:cNvPr id="26" name="Google Shape;26;p19"/>
          <p:cNvSpPr/>
          <p:nvPr/>
        </p:nvSpPr>
        <p:spPr>
          <a:xfrm>
            <a:off x="7858440" y="1589400"/>
            <a:ext cx="3616920" cy="91800"/>
          </a:xfrm>
          <a:prstGeom prst="rect">
            <a:avLst/>
          </a:prstGeom>
          <a:solidFill>
            <a:srgbClr val="97467C"/>
          </a:solidFill>
          <a:ln w="12600" cap="flat" cmpd="sng">
            <a:solidFill>
              <a:srgbClr val="97467C"/>
            </a:solidFill>
            <a:prstDash val="solid"/>
            <a:miter lim="8000"/>
            <a:headEnd type="none" w="sm" len="sm"/>
            <a:tailEnd type="none" w="sm" len="sm"/>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27" name="Google Shape;27;p19"/>
          <p:cNvSpPr txBox="1">
            <a:spLocks noGrp="1"/>
          </p:cNvSpPr>
          <p:nvPr>
            <p:ph type="body" idx="1"/>
          </p:nvPr>
        </p:nvSpPr>
        <p:spPr>
          <a:xfrm>
            <a:off x="655920" y="1971720"/>
            <a:ext cx="10819800" cy="48528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8" name="Google Shape;28;p19"/>
          <p:cNvSpPr txBox="1">
            <a:spLocks noGrp="1"/>
          </p:cNvSpPr>
          <p:nvPr>
            <p:ph type="body" idx="2"/>
          </p:nvPr>
        </p:nvSpPr>
        <p:spPr>
          <a:xfrm>
            <a:off x="655920" y="2614680"/>
            <a:ext cx="10819800" cy="372852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digitallibrary.un.org/record/673583?ln=en"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hyperlink" Target="https://www.unhcr.org/media/guidelines-supervised-independent-living-unaccompanied-children" TargetMode="External"/><Relationship Id="rId5" Type="http://schemas.openxmlformats.org/officeDocument/2006/relationships/hyperlink" Target="https://emergency.unhcr.org/sites/default/files/CPWG%2C%20Alternative%20Care%20in%20Emergencies%20Toolkit%2C%202013.pdf" TargetMode="External"/><Relationship Id="rId4" Type="http://schemas.openxmlformats.org/officeDocument/2006/relationships/hyperlink" Target="https://www.alternativecareguidelines.org/MovingForward/tabid/2798/language/en-GB/Default.aspx"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33"/>
        <p:cNvGrpSpPr/>
        <p:nvPr/>
      </p:nvGrpSpPr>
      <p:grpSpPr>
        <a:xfrm>
          <a:off x="0" y="0"/>
          <a:ext cx="0" cy="0"/>
          <a:chOff x="0" y="0"/>
          <a:chExt cx="0" cy="0"/>
        </a:xfrm>
      </p:grpSpPr>
      <p:sp>
        <p:nvSpPr>
          <p:cNvPr id="34" name="Google Shape;34;p1"/>
          <p:cNvSpPr txBox="1">
            <a:spLocks noGrp="1"/>
          </p:cNvSpPr>
          <p:nvPr>
            <p:ph type="body" idx="4294967295"/>
          </p:nvPr>
        </p:nvSpPr>
        <p:spPr>
          <a:xfrm>
            <a:off x="1754280" y="1312560"/>
            <a:ext cx="8609400" cy="1338840"/>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000000"/>
              </a:buClr>
              <a:buSzPts val="1400"/>
              <a:buFont typeface="Arial"/>
              <a:buNone/>
            </a:pPr>
            <a:r>
              <a:rPr lang="fr-FR" sz="2500" dirty="0">
                <a:solidFill>
                  <a:srgbClr val="000000"/>
                </a:solidFill>
              </a:rPr>
              <a:t>Formation des Formateurs sur les </a:t>
            </a:r>
            <a:r>
              <a:rPr lang="fr-FR" sz="2500" b="0" i="0" u="none" strike="noStrike" cap="none" dirty="0">
                <a:solidFill>
                  <a:srgbClr val="000000"/>
                </a:solidFill>
                <a:latin typeface="Arial"/>
                <a:ea typeface="Arial"/>
                <a:cs typeface="Arial"/>
                <a:sym typeface="Arial"/>
              </a:rPr>
              <a:t>ENAS </a:t>
            </a:r>
            <a:endParaRPr sz="2500" b="0" i="0" u="none" strike="noStrike" cap="none" dirty="0">
              <a:solidFill>
                <a:srgbClr val="000000"/>
              </a:solidFill>
              <a:latin typeface="Arial"/>
              <a:ea typeface="Arial"/>
              <a:cs typeface="Arial"/>
              <a:sym typeface="Arial"/>
            </a:endParaRPr>
          </a:p>
          <a:p>
            <a:pPr marL="0" marR="0" lvl="0" indent="0" algn="ctr" rtl="0">
              <a:lnSpc>
                <a:spcPct val="90000"/>
              </a:lnSpc>
              <a:spcBef>
                <a:spcPts val="0"/>
              </a:spcBef>
              <a:spcAft>
                <a:spcPts val="0"/>
              </a:spcAft>
              <a:buClr>
                <a:srgbClr val="000000"/>
              </a:buClr>
              <a:buSzPts val="1400"/>
              <a:buFont typeface="Arial"/>
              <a:buNone/>
            </a:pPr>
            <a:r>
              <a:rPr lang="fr-FR" sz="2500" b="0" i="0" u="none" strike="noStrike" cap="none" dirty="0">
                <a:solidFill>
                  <a:srgbClr val="000000"/>
                </a:solidFill>
                <a:latin typeface="Arial"/>
                <a:ea typeface="Arial"/>
                <a:cs typeface="Arial"/>
                <a:sym typeface="Arial"/>
              </a:rPr>
              <a:t>Module 3.3 – Protection de Remplacement des ENAS</a:t>
            </a:r>
            <a:endParaRPr sz="2500" b="0" i="0" u="none" strike="noStrike" cap="none" dirty="0">
              <a:solidFill>
                <a:srgbClr val="000000"/>
              </a:solidFill>
              <a:latin typeface="Arial"/>
              <a:ea typeface="Arial"/>
              <a:cs typeface="Arial"/>
              <a:sym typeface="Arial"/>
            </a:endParaRPr>
          </a:p>
        </p:txBody>
      </p:sp>
      <p:sp>
        <p:nvSpPr>
          <p:cNvPr id="35" name="Google Shape;35;p1"/>
          <p:cNvSpPr txBox="1">
            <a:spLocks noGrp="1"/>
          </p:cNvSpPr>
          <p:nvPr>
            <p:ph type="body" idx="4294967295"/>
          </p:nvPr>
        </p:nvSpPr>
        <p:spPr>
          <a:xfrm>
            <a:off x="1754280" y="2986920"/>
            <a:ext cx="8683200" cy="2041920"/>
          </a:xfrm>
          <a:prstGeom prst="rect">
            <a:avLst/>
          </a:prstGeom>
          <a:noFill/>
          <a:ln>
            <a:noFill/>
          </a:ln>
        </p:spPr>
        <p:txBody>
          <a:bodyPr spcFirstLastPara="1" wrap="square" lIns="91425" tIns="45700" rIns="91425" bIns="45700" anchor="t" anchorCtr="0">
            <a:noAutofit/>
          </a:bodyPr>
          <a:lstStyle/>
          <a:p>
            <a:pPr marL="457200" marR="0" lvl="0" indent="-228240" algn="l" rtl="0">
              <a:lnSpc>
                <a:spcPct val="90000"/>
              </a:lnSpc>
              <a:spcBef>
                <a:spcPts val="0"/>
              </a:spcBef>
              <a:spcAft>
                <a:spcPts val="0"/>
              </a:spcAft>
              <a:buClr>
                <a:srgbClr val="000000"/>
              </a:buClr>
              <a:buSzPts val="1800"/>
              <a:buFont typeface="Calibri"/>
              <a:buNone/>
            </a:pPr>
            <a:r>
              <a:rPr lang="fr-FR" sz="1800" b="0" i="1" u="none" strike="noStrike" cap="none">
                <a:solidFill>
                  <a:srgbClr val="000000"/>
                </a:solidFill>
                <a:latin typeface="Calibri"/>
                <a:ea typeface="Calibri"/>
                <a:cs typeface="Calibri"/>
                <a:sym typeface="Calibri"/>
              </a:rPr>
              <a:t>A la fin de cette session, les participants seront capables de:</a:t>
            </a:r>
            <a:endParaRPr sz="1800" b="0" i="0" u="none" strike="noStrike" cap="none">
              <a:solidFill>
                <a:srgbClr val="000000"/>
              </a:solidFill>
              <a:latin typeface="Arial"/>
              <a:ea typeface="Arial"/>
              <a:cs typeface="Arial"/>
              <a:sym typeface="Arial"/>
            </a:endParaRPr>
          </a:p>
          <a:p>
            <a:pPr marL="457200" marR="0" lvl="0" indent="-228240" algn="l" rtl="0">
              <a:lnSpc>
                <a:spcPct val="90000"/>
              </a:lnSpc>
              <a:spcBef>
                <a:spcPts val="0"/>
              </a:spcBef>
              <a:spcAft>
                <a:spcPts val="0"/>
              </a:spcAft>
              <a:buClr>
                <a:schemeClr val="dk1"/>
              </a:buClr>
              <a:buSzPts val="1400"/>
              <a:buFont typeface="Arial"/>
              <a:buNone/>
            </a:pPr>
            <a:endParaRPr sz="1400" b="0" i="0" u="none" strike="noStrike" cap="none">
              <a:solidFill>
                <a:srgbClr val="000000"/>
              </a:solidFill>
              <a:latin typeface="Arial"/>
              <a:ea typeface="Arial"/>
              <a:cs typeface="Arial"/>
              <a:sym typeface="Arial"/>
            </a:endParaRPr>
          </a:p>
          <a:p>
            <a:pPr marL="514440" marR="0" lvl="0" indent="-285480" algn="l" rtl="0">
              <a:lnSpc>
                <a:spcPct val="90000"/>
              </a:lnSpc>
              <a:spcBef>
                <a:spcPts val="0"/>
              </a:spcBef>
              <a:spcAft>
                <a:spcPts val="0"/>
              </a:spcAft>
              <a:buClr>
                <a:srgbClr val="FFFFFF"/>
              </a:buClr>
              <a:buSzPts val="1800"/>
              <a:buFont typeface="Noto Sans Symbols"/>
              <a:buChar char="✔"/>
            </a:pPr>
            <a:r>
              <a:rPr lang="fr-FR" sz="1800" b="0" i="0" u="none" strike="noStrike" cap="none">
                <a:solidFill>
                  <a:srgbClr val="000000"/>
                </a:solidFill>
                <a:latin typeface="Calibri"/>
                <a:ea typeface="Calibri"/>
                <a:cs typeface="Calibri"/>
                <a:sym typeface="Calibri"/>
              </a:rPr>
              <a:t>Décrire les différents types de protection de remplacement</a:t>
            </a:r>
            <a:br>
              <a:rPr lang="fr-FR" sz="1800" b="0" i="0" u="none" strike="noStrike" cap="none">
                <a:solidFill>
                  <a:schemeClr val="dk1"/>
                </a:solidFill>
                <a:latin typeface="Arial"/>
                <a:ea typeface="Arial"/>
                <a:cs typeface="Arial"/>
                <a:sym typeface="Arial"/>
              </a:rPr>
            </a:br>
            <a:r>
              <a:rPr lang="fr-FR" sz="1800" b="0" i="0" u="none" strike="noStrike" cap="none">
                <a:solidFill>
                  <a:srgbClr val="000000"/>
                </a:solidFill>
                <a:latin typeface="Calibri"/>
                <a:ea typeface="Calibri"/>
                <a:cs typeface="Calibri"/>
                <a:sym typeface="Calibri"/>
              </a:rPr>
              <a:t> </a:t>
            </a:r>
            <a:endParaRPr sz="1800" b="0" i="0" u="none" strike="noStrike" cap="none">
              <a:solidFill>
                <a:srgbClr val="000000"/>
              </a:solidFill>
              <a:latin typeface="Arial"/>
              <a:ea typeface="Arial"/>
              <a:cs typeface="Arial"/>
              <a:sym typeface="Arial"/>
            </a:endParaRPr>
          </a:p>
          <a:p>
            <a:pPr marL="514440" marR="0" lvl="0" indent="-285480" algn="l" rtl="0">
              <a:lnSpc>
                <a:spcPct val="90000"/>
              </a:lnSpc>
              <a:spcBef>
                <a:spcPts val="0"/>
              </a:spcBef>
              <a:spcAft>
                <a:spcPts val="0"/>
              </a:spcAft>
              <a:buClr>
                <a:srgbClr val="FFFFFF"/>
              </a:buClr>
              <a:buSzPts val="1800"/>
              <a:buFont typeface="Noto Sans Symbols"/>
              <a:buChar char="✔"/>
            </a:pPr>
            <a:r>
              <a:rPr lang="fr-FR" sz="1800" b="0" i="0" u="none" strike="noStrike" cap="none">
                <a:solidFill>
                  <a:srgbClr val="000000"/>
                </a:solidFill>
                <a:latin typeface="Calibri"/>
                <a:ea typeface="Calibri"/>
                <a:cs typeface="Calibri"/>
                <a:sym typeface="Calibri"/>
              </a:rPr>
              <a:t>Fournir des exemples de bonnes pratiques en protection de remplacement dans les contextes d'urgence</a:t>
            </a:r>
            <a:br>
              <a:rPr lang="fr-FR" sz="1800" b="0" i="0" u="none" strike="noStrike" cap="none">
                <a:solidFill>
                  <a:schemeClr val="dk1"/>
                </a:solidFill>
                <a:latin typeface="Arial"/>
                <a:ea typeface="Arial"/>
                <a:cs typeface="Arial"/>
                <a:sym typeface="Arial"/>
              </a:rPr>
            </a:br>
            <a:r>
              <a:rPr lang="fr-FR" sz="1800" b="0" i="0" u="none" strike="noStrike" cap="none">
                <a:solidFill>
                  <a:srgbClr val="000000"/>
                </a:solidFill>
                <a:latin typeface="Calibri"/>
                <a:ea typeface="Calibri"/>
                <a:cs typeface="Calibri"/>
                <a:sym typeface="Calibri"/>
              </a:rPr>
              <a:t> </a:t>
            </a:r>
            <a:endParaRPr sz="1800" b="0" i="0" u="none" strike="noStrike" cap="none">
              <a:solidFill>
                <a:srgbClr val="000000"/>
              </a:solidFill>
              <a:latin typeface="Arial"/>
              <a:ea typeface="Arial"/>
              <a:cs typeface="Arial"/>
              <a:sym typeface="Arial"/>
            </a:endParaRPr>
          </a:p>
          <a:p>
            <a:pPr marL="514440" marR="0" lvl="0" indent="-285480" algn="l" rtl="0">
              <a:lnSpc>
                <a:spcPct val="90000"/>
              </a:lnSpc>
              <a:spcBef>
                <a:spcPts val="0"/>
              </a:spcBef>
              <a:spcAft>
                <a:spcPts val="0"/>
              </a:spcAft>
              <a:buClr>
                <a:srgbClr val="FFFFFF"/>
              </a:buClr>
              <a:buSzPts val="1800"/>
              <a:buFont typeface="Noto Sans Symbols"/>
              <a:buChar char="✔"/>
            </a:pPr>
            <a:r>
              <a:rPr lang="fr-FR" sz="1800" b="0" i="0" u="none" strike="noStrike" cap="none">
                <a:solidFill>
                  <a:srgbClr val="000000"/>
                </a:solidFill>
                <a:latin typeface="Calibri"/>
                <a:ea typeface="Calibri"/>
                <a:cs typeface="Calibri"/>
                <a:sym typeface="Calibri"/>
              </a:rPr>
              <a:t>Expliquer comment établir un système de suivi pour les arrangements de protection de remplacement </a:t>
            </a:r>
            <a:endParaRPr sz="1800" b="0" i="0" u="none" strike="noStrike" cap="none">
              <a:solidFill>
                <a:srgbClr val="000000"/>
              </a:solidFill>
              <a:latin typeface="Arial"/>
              <a:ea typeface="Arial"/>
              <a:cs typeface="Arial"/>
              <a:sym typeface="Arial"/>
            </a:endParaRPr>
          </a:p>
          <a:p>
            <a:pPr marL="0" marR="0" lvl="0" indent="0" algn="ctr" rtl="0">
              <a:lnSpc>
                <a:spcPct val="90000"/>
              </a:lnSpc>
              <a:spcBef>
                <a:spcPts val="0"/>
              </a:spcBef>
              <a:spcAft>
                <a:spcPts val="0"/>
              </a:spcAft>
              <a:buClr>
                <a:schemeClr val="dk1"/>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3" name="Picture 2" descr="A black background with white text&#10;&#10;AI-generated content may be incorrect.">
            <a:extLst>
              <a:ext uri="{FF2B5EF4-FFF2-40B4-BE49-F238E27FC236}">
                <a16:creationId xmlns:a16="http://schemas.microsoft.com/office/drawing/2014/main" id="{ADE17642-E98E-A8AD-02B1-2A6C1B9DA539}"/>
              </a:ext>
            </a:extLst>
          </p:cNvPr>
          <p:cNvPicPr>
            <a:picLocks noChangeAspect="1"/>
          </p:cNvPicPr>
          <p:nvPr/>
        </p:nvPicPr>
        <p:blipFill>
          <a:blip r:embed="rId3"/>
          <a:stretch>
            <a:fillRect/>
          </a:stretch>
        </p:blipFill>
        <p:spPr>
          <a:xfrm>
            <a:off x="8360228" y="5422650"/>
            <a:ext cx="3831771" cy="145542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1"/>
          <p:cNvSpPr txBox="1">
            <a:spLocks noGrp="1"/>
          </p:cNvSpPr>
          <p:nvPr>
            <p:ph type="title" idx="4294967295"/>
          </p:nvPr>
        </p:nvSpPr>
        <p:spPr>
          <a:xfrm>
            <a:off x="838080" y="120600"/>
            <a:ext cx="10515300" cy="8688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1400"/>
              <a:buFont typeface="Arial"/>
              <a:buNone/>
            </a:pPr>
            <a:r>
              <a:rPr lang="fr-FR" sz="3300" b="1" i="0" u="none" strike="noStrike" cap="none">
                <a:solidFill>
                  <a:srgbClr val="A64D79"/>
                </a:solidFill>
              </a:rPr>
              <a:t>L'objectif des visites de suivi</a:t>
            </a:r>
            <a:endParaRPr sz="3300" b="1" i="0" u="none" strike="noStrike" cap="none">
              <a:solidFill>
                <a:srgbClr val="A64D79"/>
              </a:solidFill>
            </a:endParaRPr>
          </a:p>
        </p:txBody>
      </p:sp>
      <p:grpSp>
        <p:nvGrpSpPr>
          <p:cNvPr id="137" name="Google Shape;137;p11"/>
          <p:cNvGrpSpPr/>
          <p:nvPr/>
        </p:nvGrpSpPr>
        <p:grpSpPr>
          <a:xfrm>
            <a:off x="8946720" y="2259000"/>
            <a:ext cx="2153160" cy="1890360"/>
            <a:chOff x="8946720" y="2259000"/>
            <a:chExt cx="2153160" cy="1890360"/>
          </a:xfrm>
        </p:grpSpPr>
        <p:sp>
          <p:nvSpPr>
            <p:cNvPr id="138" name="Google Shape;138;p11"/>
            <p:cNvSpPr/>
            <p:nvPr/>
          </p:nvSpPr>
          <p:spPr>
            <a:xfrm>
              <a:off x="8946720" y="2259000"/>
              <a:ext cx="2153160" cy="827280"/>
            </a:xfrm>
            <a:custGeom>
              <a:avLst/>
              <a:gdLst/>
              <a:ahLst/>
              <a:cxnLst/>
              <a:rect l="l" t="t" r="r" b="b"/>
              <a:pathLst>
                <a:path w="5981" h="2298" extrusionOk="0">
                  <a:moveTo>
                    <a:pt x="0" y="0"/>
                  </a:moveTo>
                  <a:lnTo>
                    <a:pt x="5981" y="0"/>
                  </a:lnTo>
                  <a:lnTo>
                    <a:pt x="4485" y="2298"/>
                  </a:lnTo>
                  <a:lnTo>
                    <a:pt x="1495" y="2298"/>
                  </a:lnTo>
                  <a:lnTo>
                    <a:pt x="0" y="0"/>
                  </a:lnTo>
                  <a:close/>
                </a:path>
              </a:pathLst>
            </a:custGeom>
            <a:solidFill>
              <a:srgbClr val="EEE7EB"/>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39" name="Google Shape;139;p11"/>
            <p:cNvSpPr/>
            <p:nvPr/>
          </p:nvSpPr>
          <p:spPr>
            <a:xfrm>
              <a:off x="9133200" y="3086640"/>
              <a:ext cx="1779840" cy="1062720"/>
            </a:xfrm>
            <a:prstGeom prst="rect">
              <a:avLst/>
            </a:prstGeom>
            <a:solidFill>
              <a:srgbClr val="EEE7EB"/>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grpSp>
      <p:grpSp>
        <p:nvGrpSpPr>
          <p:cNvPr id="140" name="Google Shape;140;p11"/>
          <p:cNvGrpSpPr/>
          <p:nvPr/>
        </p:nvGrpSpPr>
        <p:grpSpPr>
          <a:xfrm>
            <a:off x="804600" y="1761840"/>
            <a:ext cx="3575520" cy="4106160"/>
            <a:chOff x="804600" y="1761840"/>
            <a:chExt cx="3575520" cy="4106160"/>
          </a:xfrm>
        </p:grpSpPr>
        <p:sp>
          <p:nvSpPr>
            <p:cNvPr id="141" name="Google Shape;141;p11"/>
            <p:cNvSpPr/>
            <p:nvPr/>
          </p:nvSpPr>
          <p:spPr>
            <a:xfrm>
              <a:off x="804600" y="1761840"/>
              <a:ext cx="3575520" cy="410616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42" name="Google Shape;142;p11"/>
            <p:cNvSpPr txBox="1"/>
            <p:nvPr/>
          </p:nvSpPr>
          <p:spPr>
            <a:xfrm>
              <a:off x="804600" y="1761840"/>
              <a:ext cx="3575520" cy="410616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fr-FR" sz="1800">
                  <a:latin typeface="Calibri"/>
                  <a:ea typeface="Calibri"/>
                  <a:cs typeface="Calibri"/>
                  <a:sym typeface="Calibri"/>
                </a:rPr>
                <a:t>Surveiller </a:t>
              </a:r>
              <a:r>
                <a:rPr lang="fr-FR" sz="1800" b="0" u="none" strike="noStrike">
                  <a:solidFill>
                    <a:srgbClr val="000000"/>
                  </a:solidFill>
                  <a:latin typeface="Calibri"/>
                  <a:ea typeface="Calibri"/>
                  <a:cs typeface="Calibri"/>
                  <a:sym typeface="Calibri"/>
                </a:rPr>
                <a:t>la sécurité et le bien-être de l'enfant et </a:t>
              </a:r>
              <a:r>
                <a:rPr lang="fr-FR" sz="1800">
                  <a:latin typeface="Calibri"/>
                  <a:ea typeface="Calibri"/>
                  <a:cs typeface="Calibri"/>
                  <a:sym typeface="Calibri"/>
                </a:rPr>
                <a:t>recueillir </a:t>
              </a:r>
              <a:r>
                <a:rPr lang="fr-FR" sz="1800" b="0" u="none" strike="noStrike">
                  <a:solidFill>
                    <a:srgbClr val="000000"/>
                  </a:solidFill>
                  <a:latin typeface="Calibri"/>
                  <a:ea typeface="Calibri"/>
                  <a:cs typeface="Calibri"/>
                  <a:sym typeface="Calibri"/>
                </a:rPr>
                <a:t>ses points de vue</a:t>
              </a:r>
              <a:endParaRPr sz="1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fr-FR" sz="1800" b="0" u="none" strike="noStrike">
                  <a:solidFill>
                    <a:srgbClr val="000000"/>
                  </a:solidFill>
                  <a:latin typeface="Calibri"/>
                  <a:ea typeface="Calibri"/>
                  <a:cs typeface="Calibri"/>
                  <a:sym typeface="Calibri"/>
                </a:rPr>
                <a:t>Pour les </a:t>
              </a:r>
              <a:r>
                <a:rPr lang="fr-FR" sz="1800">
                  <a:latin typeface="Calibri"/>
                  <a:ea typeface="Calibri"/>
                  <a:cs typeface="Calibri"/>
                  <a:sym typeface="Calibri"/>
                </a:rPr>
                <a:t>centres de soins </a:t>
              </a:r>
              <a:r>
                <a:rPr lang="fr-FR" sz="1800" b="0" u="none" strike="noStrike">
                  <a:solidFill>
                    <a:srgbClr val="000000"/>
                  </a:solidFill>
                  <a:latin typeface="Calibri"/>
                  <a:ea typeface="Calibri"/>
                  <a:cs typeface="Calibri"/>
                  <a:sym typeface="Calibri"/>
                </a:rPr>
                <a:t>résidentiels, évaluer si l</a:t>
              </a:r>
              <a:r>
                <a:rPr lang="fr-FR" sz="1800">
                  <a:latin typeface="Calibri"/>
                  <a:ea typeface="Calibri"/>
                  <a:cs typeface="Calibri"/>
                  <a:sym typeface="Calibri"/>
                </a:rPr>
                <a:t>es normes de</a:t>
              </a:r>
              <a:r>
                <a:rPr lang="fr-FR" sz="1800" b="0" u="none" strike="noStrike">
                  <a:solidFill>
                    <a:srgbClr val="000000"/>
                  </a:solidFill>
                  <a:latin typeface="Calibri"/>
                  <a:ea typeface="Calibri"/>
                  <a:cs typeface="Calibri"/>
                  <a:sym typeface="Calibri"/>
                </a:rPr>
                <a:t> qualité de</a:t>
              </a:r>
              <a:r>
                <a:rPr lang="fr-FR" sz="1800">
                  <a:latin typeface="Calibri"/>
                  <a:ea typeface="Calibri"/>
                  <a:cs typeface="Calibri"/>
                  <a:sym typeface="Calibri"/>
                </a:rPr>
                <a:t>s soins sont respectées</a:t>
              </a:r>
              <a:endParaRPr sz="1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fr-FR" sz="1800">
                  <a:latin typeface="Calibri"/>
                  <a:ea typeface="Calibri"/>
                  <a:cs typeface="Calibri"/>
                  <a:sym typeface="Calibri"/>
                </a:rPr>
                <a:t>Évaluer</a:t>
              </a:r>
              <a:r>
                <a:rPr lang="fr-FR" sz="1800" b="0" u="none" strike="noStrike">
                  <a:solidFill>
                    <a:srgbClr val="000000"/>
                  </a:solidFill>
                  <a:latin typeface="Calibri"/>
                  <a:ea typeface="Calibri"/>
                  <a:cs typeface="Calibri"/>
                  <a:sym typeface="Calibri"/>
                </a:rPr>
                <a:t> la qualité de </a:t>
              </a:r>
              <a:r>
                <a:rPr lang="fr-FR" sz="1800">
                  <a:latin typeface="Calibri"/>
                  <a:ea typeface="Calibri"/>
                  <a:cs typeface="Calibri"/>
                  <a:sym typeface="Calibri"/>
                </a:rPr>
                <a:t>prise en charge y compris </a:t>
              </a:r>
              <a:r>
                <a:rPr lang="fr-FR" sz="1800" b="0" u="none" strike="noStrike">
                  <a:solidFill>
                    <a:srgbClr val="000000"/>
                  </a:solidFill>
                  <a:latin typeface="Calibri"/>
                  <a:ea typeface="Calibri"/>
                  <a:cs typeface="Calibri"/>
                  <a:sym typeface="Calibri"/>
                </a:rPr>
                <a:t> les relations  entre l'enfant et les adultes</a:t>
              </a:r>
              <a:r>
                <a:rPr lang="fr-FR" sz="1800">
                  <a:latin typeface="Calibri"/>
                  <a:ea typeface="Calibri"/>
                  <a:cs typeface="Calibri"/>
                  <a:sym typeface="Calibri"/>
                </a:rPr>
                <a:t>/membres de la familles prenant soin de lui </a:t>
              </a:r>
              <a:endParaRPr sz="1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fr-FR" sz="1800" b="0" u="none" strike="noStrike">
                  <a:solidFill>
                    <a:srgbClr val="000000"/>
                  </a:solidFill>
                  <a:latin typeface="Calibri"/>
                  <a:ea typeface="Calibri"/>
                  <a:cs typeface="Calibri"/>
                  <a:sym typeface="Calibri"/>
                </a:rPr>
                <a:t>Communiquer et échanger les  informations</a:t>
              </a:r>
              <a:endParaRPr sz="1800" b="0" u="none" strike="noStrike">
                <a:solidFill>
                  <a:srgbClr val="000000"/>
                </a:solidFill>
                <a:latin typeface="Arial"/>
                <a:ea typeface="Arial"/>
                <a:cs typeface="Arial"/>
                <a:sym typeface="Arial"/>
              </a:endParaRPr>
            </a:p>
          </p:txBody>
        </p:sp>
      </p:grpSp>
      <p:grpSp>
        <p:nvGrpSpPr>
          <p:cNvPr id="143" name="Google Shape;143;p11"/>
          <p:cNvGrpSpPr/>
          <p:nvPr/>
        </p:nvGrpSpPr>
        <p:grpSpPr>
          <a:xfrm>
            <a:off x="8653320" y="3037320"/>
            <a:ext cx="3484080" cy="2867400"/>
            <a:chOff x="8653320" y="3037320"/>
            <a:chExt cx="3484080" cy="2867400"/>
          </a:xfrm>
        </p:grpSpPr>
        <p:grpSp>
          <p:nvGrpSpPr>
            <p:cNvPr id="144" name="Google Shape;144;p11"/>
            <p:cNvGrpSpPr/>
            <p:nvPr/>
          </p:nvGrpSpPr>
          <p:grpSpPr>
            <a:xfrm>
              <a:off x="10010520" y="3204000"/>
              <a:ext cx="2126880" cy="2050920"/>
              <a:chOff x="10010520" y="3204000"/>
              <a:chExt cx="2126880" cy="2050920"/>
            </a:xfrm>
          </p:grpSpPr>
          <p:grpSp>
            <p:nvGrpSpPr>
              <p:cNvPr id="145" name="Google Shape;145;p11"/>
              <p:cNvGrpSpPr/>
              <p:nvPr/>
            </p:nvGrpSpPr>
            <p:grpSpPr>
              <a:xfrm>
                <a:off x="10096920" y="3824280"/>
                <a:ext cx="1317240" cy="1173960"/>
                <a:chOff x="10096920" y="3824280"/>
                <a:chExt cx="1317240" cy="1173960"/>
              </a:xfrm>
            </p:grpSpPr>
            <p:sp>
              <p:nvSpPr>
                <p:cNvPr id="146" name="Google Shape;146;p11"/>
                <p:cNvSpPr/>
                <p:nvPr/>
              </p:nvSpPr>
              <p:spPr>
                <a:xfrm>
                  <a:off x="10325160" y="3824280"/>
                  <a:ext cx="1089000" cy="950040"/>
                </a:xfrm>
                <a:custGeom>
                  <a:avLst/>
                  <a:gdLst/>
                  <a:ahLst/>
                  <a:cxnLst/>
                  <a:rect l="l" t="t" r="r" b="b"/>
                  <a:pathLst>
                    <a:path w="3025" h="2639" extrusionOk="0">
                      <a:moveTo>
                        <a:pt x="0" y="1073"/>
                      </a:moveTo>
                      <a:cubicBezTo>
                        <a:pt x="734" y="1575"/>
                        <a:pt x="1968" y="1343"/>
                        <a:pt x="2470" y="609"/>
                      </a:cubicBezTo>
                      <a:lnTo>
                        <a:pt x="1198" y="2470"/>
                      </a:lnTo>
                      <a:cubicBezTo>
                        <a:pt x="1699" y="1736"/>
                        <a:pt x="1467" y="501"/>
                        <a:pt x="733" y="0"/>
                      </a:cubicBezTo>
                      <a:lnTo>
                        <a:pt x="3025" y="1565"/>
                      </a:lnTo>
                      <a:cubicBezTo>
                        <a:pt x="2291" y="1064"/>
                        <a:pt x="1056" y="1297"/>
                        <a:pt x="555" y="2030"/>
                      </a:cubicBezTo>
                      <a:lnTo>
                        <a:pt x="1826" y="169"/>
                      </a:lnTo>
                      <a:cubicBezTo>
                        <a:pt x="1325" y="903"/>
                        <a:pt x="1558" y="2138"/>
                        <a:pt x="2291" y="2639"/>
                      </a:cubicBezTo>
                      <a:lnTo>
                        <a:pt x="0" y="1073"/>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147" name="Google Shape;147;p11"/>
                <p:cNvSpPr/>
                <p:nvPr/>
              </p:nvSpPr>
              <p:spPr>
                <a:xfrm>
                  <a:off x="10096920" y="3998160"/>
                  <a:ext cx="949680" cy="1000080"/>
                </a:xfrm>
                <a:custGeom>
                  <a:avLst/>
                  <a:gdLst/>
                  <a:ahLst/>
                  <a:cxnLst/>
                  <a:rect l="l" t="t" r="r" b="b"/>
                  <a:pathLst>
                    <a:path w="2638" h="2778" extrusionOk="0">
                      <a:moveTo>
                        <a:pt x="163" y="504"/>
                      </a:moveTo>
                      <a:cubicBezTo>
                        <a:pt x="672" y="1233"/>
                        <a:pt x="1909" y="1451"/>
                        <a:pt x="2638" y="942"/>
                      </a:cubicBezTo>
                      <a:lnTo>
                        <a:pt x="447" y="2475"/>
                      </a:lnTo>
                      <a:cubicBezTo>
                        <a:pt x="1174" y="1966"/>
                        <a:pt x="1394" y="728"/>
                        <a:pt x="884" y="0"/>
                      </a:cubicBezTo>
                      <a:lnTo>
                        <a:pt x="2475" y="2274"/>
                      </a:lnTo>
                      <a:cubicBezTo>
                        <a:pt x="1966" y="1546"/>
                        <a:pt x="728" y="1327"/>
                        <a:pt x="0" y="1836"/>
                      </a:cubicBezTo>
                      <a:lnTo>
                        <a:pt x="2191" y="303"/>
                      </a:lnTo>
                      <a:cubicBezTo>
                        <a:pt x="1463" y="813"/>
                        <a:pt x="1245" y="2051"/>
                        <a:pt x="1754" y="2778"/>
                      </a:cubicBezTo>
                      <a:lnTo>
                        <a:pt x="163" y="504"/>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grpSp>
            <p:nvGrpSpPr>
              <p:cNvPr id="148" name="Google Shape;148;p11"/>
              <p:cNvGrpSpPr/>
              <p:nvPr/>
            </p:nvGrpSpPr>
            <p:grpSpPr>
              <a:xfrm>
                <a:off x="10010520" y="3204000"/>
                <a:ext cx="2126880" cy="2050920"/>
                <a:chOff x="10010520" y="3204000"/>
                <a:chExt cx="2126880" cy="2050920"/>
              </a:xfrm>
            </p:grpSpPr>
            <p:sp>
              <p:nvSpPr>
                <p:cNvPr id="149" name="Google Shape;149;p11"/>
                <p:cNvSpPr/>
                <p:nvPr/>
              </p:nvSpPr>
              <p:spPr>
                <a:xfrm>
                  <a:off x="10671480" y="4084560"/>
                  <a:ext cx="803520" cy="1114200"/>
                </a:xfrm>
                <a:custGeom>
                  <a:avLst/>
                  <a:gdLst/>
                  <a:ahLst/>
                  <a:cxnLst/>
                  <a:rect l="l" t="t" r="r" b="b"/>
                  <a:pathLst>
                    <a:path w="2232" h="3095" extrusionOk="0">
                      <a:moveTo>
                        <a:pt x="2232" y="3095"/>
                      </a:moveTo>
                      <a:lnTo>
                        <a:pt x="0" y="3095"/>
                      </a:lnTo>
                      <a:lnTo>
                        <a:pt x="450" y="0"/>
                      </a:lnTo>
                      <a:lnTo>
                        <a:pt x="1783" y="0"/>
                      </a:lnTo>
                      <a:lnTo>
                        <a:pt x="2232" y="3095"/>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150" name="Google Shape;150;p11"/>
                <p:cNvSpPr/>
                <p:nvPr/>
              </p:nvSpPr>
              <p:spPr>
                <a:xfrm>
                  <a:off x="10010520" y="3827160"/>
                  <a:ext cx="2126880" cy="1427760"/>
                </a:xfrm>
                <a:custGeom>
                  <a:avLst/>
                  <a:gdLst/>
                  <a:ahLst/>
                  <a:cxnLst/>
                  <a:rect l="l" t="t" r="r" b="b"/>
                  <a:pathLst>
                    <a:path w="5908" h="3966" extrusionOk="0">
                      <a:moveTo>
                        <a:pt x="5908" y="198"/>
                      </a:moveTo>
                      <a:cubicBezTo>
                        <a:pt x="4024" y="198"/>
                        <a:pt x="2140" y="2082"/>
                        <a:pt x="2140" y="3966"/>
                      </a:cubicBezTo>
                      <a:lnTo>
                        <a:pt x="2140" y="0"/>
                      </a:lnTo>
                      <a:cubicBezTo>
                        <a:pt x="2140" y="1883"/>
                        <a:pt x="4024" y="3767"/>
                        <a:pt x="5908" y="3767"/>
                      </a:cubicBezTo>
                      <a:lnTo>
                        <a:pt x="0" y="3767"/>
                      </a:lnTo>
                      <a:cubicBezTo>
                        <a:pt x="1884" y="3767"/>
                        <a:pt x="3768" y="1883"/>
                        <a:pt x="3768" y="0"/>
                      </a:cubicBezTo>
                      <a:lnTo>
                        <a:pt x="3768" y="3966"/>
                      </a:lnTo>
                      <a:cubicBezTo>
                        <a:pt x="3768" y="2082"/>
                        <a:pt x="1884" y="198"/>
                        <a:pt x="0" y="198"/>
                      </a:cubicBezTo>
                      <a:lnTo>
                        <a:pt x="5908" y="198"/>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151" name="Google Shape;151;p11"/>
                <p:cNvSpPr/>
                <p:nvPr/>
              </p:nvSpPr>
              <p:spPr>
                <a:xfrm>
                  <a:off x="10776600" y="3204000"/>
                  <a:ext cx="592200" cy="592200"/>
                </a:xfrm>
                <a:custGeom>
                  <a:avLst/>
                  <a:gdLst/>
                  <a:ahLst/>
                  <a:cxnLst/>
                  <a:rect l="l" t="t" r="r" b="b"/>
                  <a:pathLst>
                    <a:path w="1645" h="1645" extrusionOk="0">
                      <a:moveTo>
                        <a:pt x="822" y="0"/>
                      </a:moveTo>
                      <a:cubicBezTo>
                        <a:pt x="1288" y="0"/>
                        <a:pt x="1645" y="356"/>
                        <a:pt x="1645" y="822"/>
                      </a:cubicBezTo>
                      <a:cubicBezTo>
                        <a:pt x="1645" y="1288"/>
                        <a:pt x="1288" y="1645"/>
                        <a:pt x="822" y="1645"/>
                      </a:cubicBezTo>
                      <a:cubicBezTo>
                        <a:pt x="356" y="1645"/>
                        <a:pt x="0" y="1288"/>
                        <a:pt x="0" y="822"/>
                      </a:cubicBezTo>
                      <a:cubicBezTo>
                        <a:pt x="0" y="356"/>
                        <a:pt x="356" y="0"/>
                        <a:pt x="822" y="0"/>
                      </a:cubicBez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grpSp>
        <p:grpSp>
          <p:nvGrpSpPr>
            <p:cNvPr id="152" name="Google Shape;152;p11"/>
            <p:cNvGrpSpPr/>
            <p:nvPr/>
          </p:nvGrpSpPr>
          <p:grpSpPr>
            <a:xfrm>
              <a:off x="8653320" y="3875040"/>
              <a:ext cx="2052360" cy="2029680"/>
              <a:chOff x="8653320" y="3875040"/>
              <a:chExt cx="2052360" cy="2029680"/>
            </a:xfrm>
          </p:grpSpPr>
          <p:sp>
            <p:nvSpPr>
              <p:cNvPr id="153" name="Google Shape;153;p11"/>
              <p:cNvSpPr/>
              <p:nvPr/>
            </p:nvSpPr>
            <p:spPr>
              <a:xfrm>
                <a:off x="9274320" y="4793040"/>
                <a:ext cx="803520" cy="391320"/>
              </a:xfrm>
              <a:custGeom>
                <a:avLst/>
                <a:gdLst/>
                <a:ahLst/>
                <a:cxnLst/>
                <a:rect l="l" t="t" r="r" b="b"/>
                <a:pathLst>
                  <a:path w="2232" h="1087" extrusionOk="0">
                    <a:moveTo>
                      <a:pt x="0" y="0"/>
                    </a:moveTo>
                    <a:lnTo>
                      <a:pt x="2232" y="0"/>
                    </a:lnTo>
                    <a:lnTo>
                      <a:pt x="1674" y="1087"/>
                    </a:lnTo>
                    <a:lnTo>
                      <a:pt x="558" y="1087"/>
                    </a:lnTo>
                    <a:lnTo>
                      <a:pt x="0" y="0"/>
                    </a:lnTo>
                    <a:close/>
                  </a:path>
                </a:pathLst>
              </a:custGeom>
              <a:solidFill>
                <a:srgbClr val="8C5F7A"/>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154" name="Google Shape;154;p11"/>
              <p:cNvSpPr/>
              <p:nvPr/>
            </p:nvSpPr>
            <p:spPr>
              <a:xfrm>
                <a:off x="8653320" y="3875040"/>
                <a:ext cx="2052360" cy="2029680"/>
              </a:xfrm>
              <a:custGeom>
                <a:avLst/>
                <a:gdLst/>
                <a:ahLst/>
                <a:cxnLst/>
                <a:rect l="l" t="t" r="r" b="b"/>
                <a:pathLst>
                  <a:path w="5701" h="5638" extrusionOk="0">
                    <a:moveTo>
                      <a:pt x="5701" y="2002"/>
                    </a:moveTo>
                    <a:cubicBezTo>
                      <a:pt x="3883" y="2002"/>
                      <a:pt x="2065" y="3820"/>
                      <a:pt x="2065" y="5638"/>
                    </a:cubicBezTo>
                    <a:lnTo>
                      <a:pt x="2065" y="0"/>
                    </a:lnTo>
                    <a:cubicBezTo>
                      <a:pt x="2065" y="1818"/>
                      <a:pt x="3883" y="3636"/>
                      <a:pt x="5701" y="3636"/>
                    </a:cubicBezTo>
                    <a:lnTo>
                      <a:pt x="0" y="3636"/>
                    </a:lnTo>
                    <a:cubicBezTo>
                      <a:pt x="1818" y="3636"/>
                      <a:pt x="3636" y="1818"/>
                      <a:pt x="3636" y="0"/>
                    </a:cubicBezTo>
                    <a:lnTo>
                      <a:pt x="3636" y="5638"/>
                    </a:lnTo>
                    <a:cubicBezTo>
                      <a:pt x="3636" y="3820"/>
                      <a:pt x="1818" y="2002"/>
                      <a:pt x="0" y="2002"/>
                    </a:cubicBezTo>
                    <a:lnTo>
                      <a:pt x="5701" y="2002"/>
                    </a:lnTo>
                    <a:close/>
                  </a:path>
                </a:pathLst>
              </a:custGeom>
              <a:solidFill>
                <a:srgbClr val="8C5F7A"/>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155" name="Google Shape;155;p11"/>
              <p:cNvSpPr/>
              <p:nvPr/>
            </p:nvSpPr>
            <p:spPr>
              <a:xfrm>
                <a:off x="9390240" y="3953880"/>
                <a:ext cx="571680" cy="547920"/>
              </a:xfrm>
              <a:custGeom>
                <a:avLst/>
                <a:gdLst/>
                <a:ahLst/>
                <a:cxnLst/>
                <a:rect l="l" t="t" r="r" b="b"/>
                <a:pathLst>
                  <a:path w="1588" h="1522" extrusionOk="0">
                    <a:moveTo>
                      <a:pt x="794" y="0"/>
                    </a:moveTo>
                    <a:cubicBezTo>
                      <a:pt x="1244" y="0"/>
                      <a:pt x="1588" y="330"/>
                      <a:pt x="1588" y="761"/>
                    </a:cubicBezTo>
                    <a:cubicBezTo>
                      <a:pt x="1588" y="1192"/>
                      <a:pt x="1244" y="1522"/>
                      <a:pt x="794" y="1522"/>
                    </a:cubicBezTo>
                    <a:cubicBezTo>
                      <a:pt x="344" y="1522"/>
                      <a:pt x="0" y="1192"/>
                      <a:pt x="0" y="761"/>
                    </a:cubicBezTo>
                    <a:cubicBezTo>
                      <a:pt x="0" y="330"/>
                      <a:pt x="344" y="0"/>
                      <a:pt x="794" y="0"/>
                    </a:cubicBezTo>
                    <a:close/>
                  </a:path>
                </a:pathLst>
              </a:custGeom>
              <a:solidFill>
                <a:srgbClr val="8C5F7A"/>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grpSp>
          <p:nvGrpSpPr>
            <p:cNvPr id="156" name="Google Shape;156;p11"/>
            <p:cNvGrpSpPr/>
            <p:nvPr/>
          </p:nvGrpSpPr>
          <p:grpSpPr>
            <a:xfrm>
              <a:off x="8972640" y="3037320"/>
              <a:ext cx="2782800" cy="1618560"/>
              <a:chOff x="8972640" y="3037320"/>
              <a:chExt cx="2782800" cy="1618560"/>
            </a:xfrm>
          </p:grpSpPr>
          <p:sp>
            <p:nvSpPr>
              <p:cNvPr id="157" name="Google Shape;157;p11"/>
              <p:cNvSpPr/>
              <p:nvPr/>
            </p:nvSpPr>
            <p:spPr>
              <a:xfrm>
                <a:off x="8972640" y="3248640"/>
                <a:ext cx="1238760" cy="1407240"/>
              </a:xfrm>
              <a:custGeom>
                <a:avLst/>
                <a:gdLst/>
                <a:ahLst/>
                <a:cxnLst/>
                <a:rect l="l" t="t" r="r" b="b"/>
                <a:pathLst>
                  <a:path w="3441" h="3909" extrusionOk="0">
                    <a:moveTo>
                      <a:pt x="1980" y="0"/>
                    </a:moveTo>
                    <a:cubicBezTo>
                      <a:pt x="1834" y="0"/>
                      <a:pt x="1689" y="112"/>
                      <a:pt x="1689" y="224"/>
                    </a:cubicBezTo>
                    <a:lnTo>
                      <a:pt x="1689" y="392"/>
                    </a:lnTo>
                    <a:lnTo>
                      <a:pt x="1689" y="561"/>
                    </a:lnTo>
                    <a:lnTo>
                      <a:pt x="1689" y="789"/>
                    </a:lnTo>
                    <a:lnTo>
                      <a:pt x="1689" y="958"/>
                    </a:lnTo>
                    <a:lnTo>
                      <a:pt x="1689" y="1126"/>
                    </a:lnTo>
                    <a:cubicBezTo>
                      <a:pt x="1689" y="1238"/>
                      <a:pt x="1834" y="1351"/>
                      <a:pt x="1980" y="1351"/>
                    </a:cubicBezTo>
                    <a:lnTo>
                      <a:pt x="0" y="3909"/>
                    </a:lnTo>
                    <a:lnTo>
                      <a:pt x="2416" y="1351"/>
                    </a:lnTo>
                    <a:lnTo>
                      <a:pt x="2713" y="1351"/>
                    </a:lnTo>
                    <a:lnTo>
                      <a:pt x="2931" y="1351"/>
                    </a:lnTo>
                    <a:lnTo>
                      <a:pt x="3149" y="1351"/>
                    </a:lnTo>
                    <a:cubicBezTo>
                      <a:pt x="3295" y="1351"/>
                      <a:pt x="3441" y="1238"/>
                      <a:pt x="3441" y="1126"/>
                    </a:cubicBezTo>
                    <a:lnTo>
                      <a:pt x="3441" y="958"/>
                    </a:lnTo>
                    <a:lnTo>
                      <a:pt x="3441" y="789"/>
                    </a:lnTo>
                    <a:lnTo>
                      <a:pt x="3441" y="561"/>
                    </a:lnTo>
                    <a:lnTo>
                      <a:pt x="3441" y="392"/>
                    </a:lnTo>
                    <a:lnTo>
                      <a:pt x="3441" y="224"/>
                    </a:lnTo>
                    <a:cubicBezTo>
                      <a:pt x="3441" y="112"/>
                      <a:pt x="3295" y="0"/>
                      <a:pt x="3149" y="0"/>
                    </a:cubicBezTo>
                    <a:lnTo>
                      <a:pt x="2931" y="0"/>
                    </a:lnTo>
                    <a:lnTo>
                      <a:pt x="2713" y="0"/>
                    </a:lnTo>
                    <a:lnTo>
                      <a:pt x="2416" y="0"/>
                    </a:lnTo>
                    <a:lnTo>
                      <a:pt x="2198" y="0"/>
                    </a:lnTo>
                    <a:lnTo>
                      <a:pt x="1980" y="0"/>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158" name="Google Shape;158;p11"/>
              <p:cNvSpPr/>
              <p:nvPr/>
            </p:nvSpPr>
            <p:spPr>
              <a:xfrm>
                <a:off x="10008360" y="3037320"/>
                <a:ext cx="1747080" cy="492120"/>
              </a:xfrm>
              <a:custGeom>
                <a:avLst/>
                <a:gdLst/>
                <a:ahLst/>
                <a:cxnLst/>
                <a:rect l="l" t="t" r="r" b="b"/>
                <a:pathLst>
                  <a:path w="4853" h="1367" extrusionOk="0">
                    <a:moveTo>
                      <a:pt x="291" y="0"/>
                    </a:moveTo>
                    <a:cubicBezTo>
                      <a:pt x="145" y="0"/>
                      <a:pt x="0" y="112"/>
                      <a:pt x="0" y="224"/>
                    </a:cubicBezTo>
                    <a:lnTo>
                      <a:pt x="0" y="392"/>
                    </a:lnTo>
                    <a:lnTo>
                      <a:pt x="0" y="561"/>
                    </a:lnTo>
                    <a:lnTo>
                      <a:pt x="0" y="789"/>
                    </a:lnTo>
                    <a:lnTo>
                      <a:pt x="0" y="958"/>
                    </a:lnTo>
                    <a:lnTo>
                      <a:pt x="0" y="1126"/>
                    </a:lnTo>
                    <a:cubicBezTo>
                      <a:pt x="0" y="1238"/>
                      <a:pt x="145" y="1351"/>
                      <a:pt x="291" y="1351"/>
                    </a:cubicBezTo>
                    <a:lnTo>
                      <a:pt x="509" y="1351"/>
                    </a:lnTo>
                    <a:lnTo>
                      <a:pt x="727" y="1351"/>
                    </a:lnTo>
                    <a:lnTo>
                      <a:pt x="1024" y="1351"/>
                    </a:lnTo>
                    <a:lnTo>
                      <a:pt x="1242" y="1351"/>
                    </a:lnTo>
                    <a:lnTo>
                      <a:pt x="1460" y="1351"/>
                    </a:lnTo>
                    <a:cubicBezTo>
                      <a:pt x="1606" y="1351"/>
                      <a:pt x="1752" y="1238"/>
                      <a:pt x="1752" y="1126"/>
                    </a:cubicBezTo>
                    <a:lnTo>
                      <a:pt x="4853" y="1367"/>
                    </a:lnTo>
                    <a:lnTo>
                      <a:pt x="1752" y="789"/>
                    </a:lnTo>
                    <a:lnTo>
                      <a:pt x="1752" y="561"/>
                    </a:lnTo>
                    <a:lnTo>
                      <a:pt x="1752" y="392"/>
                    </a:lnTo>
                    <a:lnTo>
                      <a:pt x="1752" y="224"/>
                    </a:lnTo>
                    <a:cubicBezTo>
                      <a:pt x="1752" y="112"/>
                      <a:pt x="1606" y="0"/>
                      <a:pt x="1460" y="0"/>
                    </a:cubicBezTo>
                    <a:lnTo>
                      <a:pt x="1242" y="0"/>
                    </a:lnTo>
                    <a:lnTo>
                      <a:pt x="1024" y="0"/>
                    </a:lnTo>
                    <a:lnTo>
                      <a:pt x="727" y="0"/>
                    </a:lnTo>
                    <a:lnTo>
                      <a:pt x="509" y="0"/>
                    </a:lnTo>
                    <a:lnTo>
                      <a:pt x="291" y="0"/>
                    </a:lnTo>
                    <a:close/>
                  </a:path>
                </a:pathLst>
              </a:custGeom>
              <a:solidFill>
                <a:srgbClr val="026593"/>
              </a:solidFill>
              <a:ln w="57225" cap="flat" cmpd="sng">
                <a:solidFill>
                  <a:srgbClr val="C0EBFE"/>
                </a:solidFill>
                <a:prstDash val="solid"/>
                <a:miter lim="8000"/>
                <a:headEnd type="none" w="sm" len="sm"/>
                <a:tailEnd type="none" w="sm" len="sm"/>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grpSp>
      <p:grpSp>
        <p:nvGrpSpPr>
          <p:cNvPr id="159" name="Google Shape;159;p11"/>
          <p:cNvGrpSpPr/>
          <p:nvPr/>
        </p:nvGrpSpPr>
        <p:grpSpPr>
          <a:xfrm>
            <a:off x="4777200" y="1761840"/>
            <a:ext cx="3575520" cy="4247111"/>
            <a:chOff x="4777200" y="1761840"/>
            <a:chExt cx="3575520" cy="4247111"/>
          </a:xfrm>
        </p:grpSpPr>
        <p:sp>
          <p:nvSpPr>
            <p:cNvPr id="160" name="Google Shape;160;p11"/>
            <p:cNvSpPr/>
            <p:nvPr/>
          </p:nvSpPr>
          <p:spPr>
            <a:xfrm>
              <a:off x="4777200" y="1761840"/>
              <a:ext cx="3575520" cy="390312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61" name="Google Shape;161;p11"/>
            <p:cNvSpPr txBox="1"/>
            <p:nvPr/>
          </p:nvSpPr>
          <p:spPr>
            <a:xfrm>
              <a:off x="4777200" y="1761851"/>
              <a:ext cx="3575400" cy="4247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fr-FR" sz="1800" b="0" u="none" strike="noStrike">
                  <a:solidFill>
                    <a:srgbClr val="000000"/>
                  </a:solidFill>
                  <a:latin typeface="Calibri"/>
                  <a:ea typeface="Calibri"/>
                  <a:cs typeface="Calibri"/>
                  <a:sym typeface="Calibri"/>
                </a:rPr>
                <a:t>Vérifier l</a:t>
              </a:r>
              <a:r>
                <a:rPr lang="fr-FR" sz="1800">
                  <a:latin typeface="Calibri"/>
                  <a:ea typeface="Calibri"/>
                  <a:cs typeface="Calibri"/>
                  <a:sym typeface="Calibri"/>
                </a:rPr>
                <a:t>’avancement des </a:t>
              </a:r>
              <a:r>
                <a:rPr lang="fr-FR" sz="1800" b="0" u="none" strike="noStrike">
                  <a:solidFill>
                    <a:srgbClr val="000000"/>
                  </a:solidFill>
                  <a:latin typeface="Calibri"/>
                  <a:ea typeface="Calibri"/>
                  <a:cs typeface="Calibri"/>
                  <a:sym typeface="Calibri"/>
                </a:rPr>
                <a:t>actions </a:t>
              </a:r>
              <a:r>
                <a:rPr lang="fr-FR" sz="1800">
                  <a:latin typeface="Calibri"/>
                  <a:ea typeface="Calibri"/>
                  <a:cs typeface="Calibri"/>
                  <a:sym typeface="Calibri"/>
                </a:rPr>
                <a:t>convenues </a:t>
              </a:r>
              <a:r>
                <a:rPr lang="fr-FR" sz="1800" b="0" u="none" strike="noStrike">
                  <a:solidFill>
                    <a:srgbClr val="000000"/>
                  </a:solidFill>
                  <a:latin typeface="Calibri"/>
                  <a:ea typeface="Calibri"/>
                  <a:cs typeface="Calibri"/>
                  <a:sym typeface="Calibri"/>
                </a:rPr>
                <a:t>dans le plan d'action</a:t>
              </a:r>
              <a:endParaRPr sz="1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fr-FR" sz="1800">
                  <a:latin typeface="Calibri"/>
                  <a:ea typeface="Calibri"/>
                  <a:cs typeface="Calibri"/>
                  <a:sym typeface="Calibri"/>
                </a:rPr>
                <a:t>fournir </a:t>
              </a:r>
              <a:r>
                <a:rPr lang="fr-FR" sz="1800" b="0" u="none" strike="noStrike">
                  <a:solidFill>
                    <a:srgbClr val="000000"/>
                  </a:solidFill>
                  <a:latin typeface="Calibri"/>
                  <a:ea typeface="Calibri"/>
                  <a:cs typeface="Calibri"/>
                  <a:sym typeface="Calibri"/>
                </a:rPr>
                <a:t>un soutien direct à l'enfant et à la personne </a:t>
              </a:r>
              <a:r>
                <a:rPr lang="fr-FR" sz="1800">
                  <a:latin typeface="Calibri"/>
                  <a:ea typeface="Calibri"/>
                  <a:cs typeface="Calibri"/>
                  <a:sym typeface="Calibri"/>
                </a:rPr>
                <a:t>qui s’en occupe</a:t>
              </a:r>
              <a:endParaRPr sz="1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fr-FR" sz="1800" b="0" u="none" strike="noStrike">
                  <a:solidFill>
                    <a:srgbClr val="000000"/>
                  </a:solidFill>
                  <a:latin typeface="Calibri"/>
                  <a:ea typeface="Calibri"/>
                  <a:cs typeface="Calibri"/>
                  <a:sym typeface="Calibri"/>
                </a:rPr>
                <a:t>Médiation entre l'enfant et les personnes </a:t>
              </a:r>
              <a:r>
                <a:rPr lang="fr-FR" sz="1800">
                  <a:latin typeface="Calibri"/>
                  <a:ea typeface="Calibri"/>
                  <a:cs typeface="Calibri"/>
                  <a:sym typeface="Calibri"/>
                </a:rPr>
                <a:t>responsable</a:t>
              </a:r>
              <a:r>
                <a:rPr lang="fr-FR" sz="1800" b="0" u="none" strike="noStrike">
                  <a:solidFill>
                    <a:srgbClr val="000000"/>
                  </a:solidFill>
                  <a:latin typeface="Calibri"/>
                  <a:ea typeface="Calibri"/>
                  <a:cs typeface="Calibri"/>
                  <a:sym typeface="Calibri"/>
                </a:rPr>
                <a:t> si nécessaire </a:t>
              </a:r>
              <a:endParaRPr sz="1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fr-FR" sz="1800" b="0" u="none" strike="noStrike">
                  <a:solidFill>
                    <a:srgbClr val="000000"/>
                  </a:solidFill>
                  <a:latin typeface="Calibri"/>
                  <a:ea typeface="Calibri"/>
                  <a:cs typeface="Calibri"/>
                  <a:sym typeface="Calibri"/>
                </a:rPr>
                <a:t>Identifier et répondre aux nouvelles préoccupations </a:t>
              </a:r>
              <a:endParaRPr sz="1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fr-FR" sz="1800" b="0" u="none" strike="noStrike">
                  <a:solidFill>
                    <a:srgbClr val="000000"/>
                  </a:solidFill>
                  <a:latin typeface="Calibri"/>
                  <a:ea typeface="Calibri"/>
                  <a:cs typeface="Calibri"/>
                  <a:sym typeface="Calibri"/>
                </a:rPr>
                <a:t>Prévenir les séparations secondaires </a:t>
              </a:r>
              <a:r>
                <a:rPr lang="fr-FR" sz="1800">
                  <a:latin typeface="Calibri"/>
                  <a:ea typeface="Calibri"/>
                  <a:cs typeface="Calibri"/>
                  <a:sym typeface="Calibri"/>
                </a:rPr>
                <a:t>; faire le point </a:t>
              </a:r>
              <a:r>
                <a:rPr lang="fr-FR" sz="1800" b="0" u="none" strike="noStrike">
                  <a:solidFill>
                    <a:srgbClr val="000000"/>
                  </a:solidFill>
                  <a:latin typeface="Calibri"/>
                  <a:ea typeface="Calibri"/>
                  <a:cs typeface="Calibri"/>
                  <a:sym typeface="Calibri"/>
                </a:rPr>
                <a:t>sur les efforts de r</a:t>
              </a:r>
              <a:r>
                <a:rPr lang="fr-FR" sz="1800">
                  <a:latin typeface="Calibri"/>
                  <a:ea typeface="Calibri"/>
                  <a:cs typeface="Calibri"/>
                  <a:sym typeface="Calibri"/>
                </a:rPr>
                <a:t>echerche de la famille</a:t>
              </a:r>
              <a:endParaRPr sz="1800" b="0" u="none" strike="noStrike">
                <a:solidFill>
                  <a:srgbClr val="000000"/>
                </a:solidFill>
                <a:latin typeface="Arial"/>
                <a:ea typeface="Arial"/>
                <a:cs typeface="Arial"/>
                <a:sym typeface="Arial"/>
              </a:endParaRPr>
            </a:p>
          </p:txBody>
        </p:sp>
      </p:grpSp>
      <p:grpSp>
        <p:nvGrpSpPr>
          <p:cNvPr id="162" name="Google Shape;162;p11"/>
          <p:cNvGrpSpPr/>
          <p:nvPr/>
        </p:nvGrpSpPr>
        <p:grpSpPr>
          <a:xfrm>
            <a:off x="9274680" y="5868720"/>
            <a:ext cx="2959200" cy="507960"/>
            <a:chOff x="9274680" y="5868720"/>
            <a:chExt cx="2959200" cy="507960"/>
          </a:xfrm>
        </p:grpSpPr>
        <p:sp>
          <p:nvSpPr>
            <p:cNvPr id="163" name="Google Shape;163;p11"/>
            <p:cNvSpPr/>
            <p:nvPr/>
          </p:nvSpPr>
          <p:spPr>
            <a:xfrm>
              <a:off x="9274680" y="5868720"/>
              <a:ext cx="2959200" cy="376560"/>
            </a:xfrm>
            <a:prstGeom prst="rect">
              <a:avLst/>
            </a:prstGeom>
            <a:noFill/>
            <a:ln>
              <a:noFill/>
            </a:ln>
          </p:spPr>
          <p:txBody>
            <a:bodyPr spcFirstLastPara="1" wrap="square" lIns="91425" tIns="91425" rIns="91425" bIns="91425"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64" name="Google Shape;164;p11"/>
            <p:cNvSpPr txBox="1"/>
            <p:nvPr/>
          </p:nvSpPr>
          <p:spPr>
            <a:xfrm>
              <a:off x="9274680" y="5868720"/>
              <a:ext cx="2959200" cy="50796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fr-FR" sz="1400" b="0" u="none" strike="noStrike">
                  <a:solidFill>
                    <a:srgbClr val="000000"/>
                  </a:solidFill>
                  <a:latin typeface="Helvetica Neue"/>
                  <a:ea typeface="Helvetica Neue"/>
                  <a:cs typeface="Helvetica Neue"/>
                  <a:sym typeface="Helvetica Neue"/>
                </a:rPr>
                <a:t>Source: ACE outil 59, module 11</a:t>
              </a:r>
              <a:endParaRPr sz="1400" b="0" u="none" strike="noStrike">
                <a:solidFill>
                  <a:srgbClr val="000000"/>
                </a:solidFill>
                <a:latin typeface="Arial"/>
                <a:ea typeface="Arial"/>
                <a:cs typeface="Arial"/>
                <a:sym typeface="Arial"/>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12"/>
          <p:cNvSpPr txBox="1">
            <a:spLocks noGrp="1"/>
          </p:cNvSpPr>
          <p:nvPr>
            <p:ph type="title" idx="4294967295"/>
          </p:nvPr>
        </p:nvSpPr>
        <p:spPr>
          <a:xfrm>
            <a:off x="838080" y="120600"/>
            <a:ext cx="10515240" cy="86868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200"/>
              <a:buFont typeface="Arial"/>
              <a:buNone/>
            </a:pPr>
            <a:r>
              <a:rPr lang="fr-FR" sz="3200" b="0" i="0" u="none" strike="noStrike" cap="none">
                <a:solidFill>
                  <a:srgbClr val="000000"/>
                </a:solidFill>
                <a:latin typeface="Arial"/>
                <a:ea typeface="Arial"/>
                <a:cs typeface="Arial"/>
                <a:sym typeface="Arial"/>
              </a:rPr>
              <a:t>Qui </a:t>
            </a:r>
            <a:r>
              <a:rPr lang="fr-FR" sz="3200">
                <a:solidFill>
                  <a:srgbClr val="000000"/>
                </a:solidFill>
              </a:rPr>
              <a:t>devrait </a:t>
            </a:r>
            <a:r>
              <a:rPr lang="fr-FR" sz="3200" b="0" i="0" u="none" strike="noStrike" cap="none">
                <a:solidFill>
                  <a:srgbClr val="000000"/>
                </a:solidFill>
                <a:latin typeface="Arial"/>
                <a:ea typeface="Arial"/>
                <a:cs typeface="Arial"/>
                <a:sym typeface="Arial"/>
              </a:rPr>
              <a:t>être impliqué dans le suivi ?</a:t>
            </a:r>
            <a:endParaRPr sz="3200" b="0" i="0" u="none" strike="noStrike" cap="none">
              <a:solidFill>
                <a:srgbClr val="000000"/>
              </a:solidFill>
              <a:latin typeface="Arial"/>
              <a:ea typeface="Arial"/>
              <a:cs typeface="Arial"/>
              <a:sym typeface="Arial"/>
            </a:endParaRPr>
          </a:p>
        </p:txBody>
      </p:sp>
      <p:grpSp>
        <p:nvGrpSpPr>
          <p:cNvPr id="173" name="Google Shape;173;p12"/>
          <p:cNvGrpSpPr/>
          <p:nvPr/>
        </p:nvGrpSpPr>
        <p:grpSpPr>
          <a:xfrm>
            <a:off x="6055920" y="1595160"/>
            <a:ext cx="2065320" cy="1883160"/>
            <a:chOff x="6055920" y="1595160"/>
            <a:chExt cx="2065320" cy="1883160"/>
          </a:xfrm>
        </p:grpSpPr>
        <p:grpSp>
          <p:nvGrpSpPr>
            <p:cNvPr id="174" name="Google Shape;174;p12"/>
            <p:cNvGrpSpPr/>
            <p:nvPr/>
          </p:nvGrpSpPr>
          <p:grpSpPr>
            <a:xfrm>
              <a:off x="6055920" y="1595160"/>
              <a:ext cx="1910880" cy="1638360"/>
              <a:chOff x="6055920" y="1595160"/>
              <a:chExt cx="1910880" cy="1638360"/>
            </a:xfrm>
          </p:grpSpPr>
          <p:grpSp>
            <p:nvGrpSpPr>
              <p:cNvPr id="175" name="Google Shape;175;p12"/>
              <p:cNvGrpSpPr/>
              <p:nvPr/>
            </p:nvGrpSpPr>
            <p:grpSpPr>
              <a:xfrm>
                <a:off x="6055920" y="2000520"/>
                <a:ext cx="820800" cy="720360"/>
                <a:chOff x="6055920" y="2000520"/>
                <a:chExt cx="820800" cy="720360"/>
              </a:xfrm>
            </p:grpSpPr>
            <p:sp>
              <p:nvSpPr>
                <p:cNvPr id="176" name="Google Shape;176;p12"/>
                <p:cNvSpPr/>
                <p:nvPr/>
              </p:nvSpPr>
              <p:spPr>
                <a:xfrm>
                  <a:off x="6055920" y="2000520"/>
                  <a:ext cx="820800" cy="315360"/>
                </a:xfrm>
                <a:custGeom>
                  <a:avLst/>
                  <a:gdLst/>
                  <a:ahLst/>
                  <a:cxnLst/>
                  <a:rect l="l" t="t" r="r" b="b"/>
                  <a:pathLst>
                    <a:path w="2280" h="876" extrusionOk="0">
                      <a:moveTo>
                        <a:pt x="0" y="0"/>
                      </a:moveTo>
                      <a:lnTo>
                        <a:pt x="2280" y="0"/>
                      </a:lnTo>
                      <a:lnTo>
                        <a:pt x="1710" y="876"/>
                      </a:lnTo>
                      <a:lnTo>
                        <a:pt x="570" y="876"/>
                      </a:lnTo>
                      <a:lnTo>
                        <a:pt x="0" y="0"/>
                      </a:lnTo>
                      <a:close/>
                    </a:path>
                  </a:pathLst>
                </a:custGeom>
                <a:solidFill>
                  <a:srgbClr val="EEE7EB"/>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77" name="Google Shape;177;p12"/>
                <p:cNvSpPr/>
                <p:nvPr/>
              </p:nvSpPr>
              <p:spPr>
                <a:xfrm>
                  <a:off x="6127200" y="2315880"/>
                  <a:ext cx="678240" cy="405000"/>
                </a:xfrm>
                <a:prstGeom prst="rect">
                  <a:avLst/>
                </a:prstGeom>
                <a:solidFill>
                  <a:srgbClr val="EEE7EB"/>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grpSp>
          <p:grpSp>
            <p:nvGrpSpPr>
              <p:cNvPr id="178" name="Google Shape;178;p12"/>
              <p:cNvGrpSpPr/>
              <p:nvPr/>
            </p:nvGrpSpPr>
            <p:grpSpPr>
              <a:xfrm>
                <a:off x="6953040" y="1595160"/>
                <a:ext cx="820800" cy="720360"/>
                <a:chOff x="6953040" y="1595160"/>
                <a:chExt cx="820800" cy="720360"/>
              </a:xfrm>
            </p:grpSpPr>
            <p:sp>
              <p:nvSpPr>
                <p:cNvPr id="179" name="Google Shape;179;p12"/>
                <p:cNvSpPr/>
                <p:nvPr/>
              </p:nvSpPr>
              <p:spPr>
                <a:xfrm>
                  <a:off x="6953040" y="1595160"/>
                  <a:ext cx="820800" cy="315360"/>
                </a:xfrm>
                <a:custGeom>
                  <a:avLst/>
                  <a:gdLst/>
                  <a:ahLst/>
                  <a:cxnLst/>
                  <a:rect l="l" t="t" r="r" b="b"/>
                  <a:pathLst>
                    <a:path w="2280" h="876" extrusionOk="0">
                      <a:moveTo>
                        <a:pt x="0" y="0"/>
                      </a:moveTo>
                      <a:lnTo>
                        <a:pt x="2280" y="0"/>
                      </a:lnTo>
                      <a:lnTo>
                        <a:pt x="1710" y="876"/>
                      </a:lnTo>
                      <a:lnTo>
                        <a:pt x="570" y="876"/>
                      </a:lnTo>
                      <a:lnTo>
                        <a:pt x="0" y="0"/>
                      </a:lnTo>
                      <a:close/>
                    </a:path>
                  </a:pathLst>
                </a:custGeom>
                <a:solidFill>
                  <a:srgbClr val="EEE7EB"/>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80" name="Google Shape;180;p12"/>
                <p:cNvSpPr/>
                <p:nvPr/>
              </p:nvSpPr>
              <p:spPr>
                <a:xfrm>
                  <a:off x="7024320" y="1910520"/>
                  <a:ext cx="678240" cy="405000"/>
                </a:xfrm>
                <a:prstGeom prst="rect">
                  <a:avLst/>
                </a:prstGeom>
                <a:solidFill>
                  <a:srgbClr val="EEE7EB"/>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grpSp>
          <p:grpSp>
            <p:nvGrpSpPr>
              <p:cNvPr id="181" name="Google Shape;181;p12"/>
              <p:cNvGrpSpPr/>
              <p:nvPr/>
            </p:nvGrpSpPr>
            <p:grpSpPr>
              <a:xfrm>
                <a:off x="7146000" y="2512800"/>
                <a:ext cx="820800" cy="720720"/>
                <a:chOff x="7146000" y="2512800"/>
                <a:chExt cx="820800" cy="720720"/>
              </a:xfrm>
            </p:grpSpPr>
            <p:sp>
              <p:nvSpPr>
                <p:cNvPr id="182" name="Google Shape;182;p12"/>
                <p:cNvSpPr/>
                <p:nvPr/>
              </p:nvSpPr>
              <p:spPr>
                <a:xfrm>
                  <a:off x="7146000" y="2512800"/>
                  <a:ext cx="820800" cy="315360"/>
                </a:xfrm>
                <a:custGeom>
                  <a:avLst/>
                  <a:gdLst/>
                  <a:ahLst/>
                  <a:cxnLst/>
                  <a:rect l="l" t="t" r="r" b="b"/>
                  <a:pathLst>
                    <a:path w="2280" h="876" extrusionOk="0">
                      <a:moveTo>
                        <a:pt x="0" y="0"/>
                      </a:moveTo>
                      <a:lnTo>
                        <a:pt x="2280" y="0"/>
                      </a:lnTo>
                      <a:lnTo>
                        <a:pt x="1710" y="876"/>
                      </a:lnTo>
                      <a:lnTo>
                        <a:pt x="570" y="876"/>
                      </a:lnTo>
                      <a:lnTo>
                        <a:pt x="0" y="0"/>
                      </a:lnTo>
                      <a:close/>
                    </a:path>
                  </a:pathLst>
                </a:custGeom>
                <a:solidFill>
                  <a:srgbClr val="EEE7EB"/>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83" name="Google Shape;183;p12"/>
                <p:cNvSpPr/>
                <p:nvPr/>
              </p:nvSpPr>
              <p:spPr>
                <a:xfrm>
                  <a:off x="7217280" y="2828520"/>
                  <a:ext cx="678240" cy="405000"/>
                </a:xfrm>
                <a:prstGeom prst="rect">
                  <a:avLst/>
                </a:prstGeom>
                <a:solidFill>
                  <a:srgbClr val="EEE7EB"/>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grpSp>
        </p:grpSp>
        <p:grpSp>
          <p:nvGrpSpPr>
            <p:cNvPr id="184" name="Google Shape;184;p12"/>
            <p:cNvGrpSpPr/>
            <p:nvPr/>
          </p:nvGrpSpPr>
          <p:grpSpPr>
            <a:xfrm>
              <a:off x="6894720" y="2324160"/>
              <a:ext cx="1226520" cy="1154160"/>
              <a:chOff x="6894720" y="2324160"/>
              <a:chExt cx="1226520" cy="1154160"/>
            </a:xfrm>
          </p:grpSpPr>
          <p:sp>
            <p:nvSpPr>
              <p:cNvPr id="185" name="Google Shape;185;p12"/>
              <p:cNvSpPr/>
              <p:nvPr/>
            </p:nvSpPr>
            <p:spPr>
              <a:xfrm>
                <a:off x="6894720" y="2632320"/>
                <a:ext cx="1226520" cy="846000"/>
              </a:xfrm>
              <a:custGeom>
                <a:avLst/>
                <a:gdLst/>
                <a:ahLst/>
                <a:cxnLst/>
                <a:rect l="l" t="t" r="r" b="b"/>
                <a:pathLst>
                  <a:path w="3407" h="2350" extrusionOk="0">
                    <a:moveTo>
                      <a:pt x="3407" y="177"/>
                    </a:moveTo>
                    <a:cubicBezTo>
                      <a:pt x="2320" y="177"/>
                      <a:pt x="1234" y="1263"/>
                      <a:pt x="1234" y="2350"/>
                    </a:cubicBezTo>
                    <a:lnTo>
                      <a:pt x="1234" y="0"/>
                    </a:lnTo>
                    <a:cubicBezTo>
                      <a:pt x="1234" y="1086"/>
                      <a:pt x="2320" y="2172"/>
                      <a:pt x="3407" y="2172"/>
                    </a:cubicBezTo>
                    <a:lnTo>
                      <a:pt x="0" y="2172"/>
                    </a:lnTo>
                    <a:cubicBezTo>
                      <a:pt x="1086" y="2172"/>
                      <a:pt x="2173" y="1086"/>
                      <a:pt x="2173" y="0"/>
                    </a:cubicBezTo>
                    <a:lnTo>
                      <a:pt x="2173" y="2350"/>
                    </a:lnTo>
                    <a:cubicBezTo>
                      <a:pt x="2173" y="1263"/>
                      <a:pt x="1086" y="177"/>
                      <a:pt x="0" y="177"/>
                    </a:cubicBezTo>
                    <a:lnTo>
                      <a:pt x="3407" y="177"/>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186" name="Google Shape;186;p12"/>
              <p:cNvSpPr/>
              <p:nvPr/>
            </p:nvSpPr>
            <p:spPr>
              <a:xfrm>
                <a:off x="7356960" y="2324160"/>
                <a:ext cx="317160" cy="317160"/>
              </a:xfrm>
              <a:custGeom>
                <a:avLst/>
                <a:gdLst/>
                <a:ahLst/>
                <a:cxnLst/>
                <a:rect l="l" t="t" r="r" b="b"/>
                <a:pathLst>
                  <a:path w="881" h="881" extrusionOk="0">
                    <a:moveTo>
                      <a:pt x="440" y="0"/>
                    </a:moveTo>
                    <a:cubicBezTo>
                      <a:pt x="690" y="0"/>
                      <a:pt x="881" y="190"/>
                      <a:pt x="881" y="440"/>
                    </a:cubicBezTo>
                    <a:cubicBezTo>
                      <a:pt x="881" y="690"/>
                      <a:pt x="690" y="881"/>
                      <a:pt x="440" y="881"/>
                    </a:cubicBezTo>
                    <a:cubicBezTo>
                      <a:pt x="190" y="881"/>
                      <a:pt x="0" y="690"/>
                      <a:pt x="0" y="440"/>
                    </a:cubicBezTo>
                    <a:cubicBezTo>
                      <a:pt x="0" y="190"/>
                      <a:pt x="190" y="0"/>
                      <a:pt x="440" y="0"/>
                    </a:cubicBez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grpSp>
          <p:nvGrpSpPr>
            <p:cNvPr id="187" name="Google Shape;187;p12"/>
            <p:cNvGrpSpPr/>
            <p:nvPr/>
          </p:nvGrpSpPr>
          <p:grpSpPr>
            <a:xfrm>
              <a:off x="6333840" y="2042280"/>
              <a:ext cx="1226520" cy="1153800"/>
              <a:chOff x="6333840" y="2042280"/>
              <a:chExt cx="1226520" cy="1153800"/>
            </a:xfrm>
          </p:grpSpPr>
          <p:grpSp>
            <p:nvGrpSpPr>
              <p:cNvPr id="188" name="Google Shape;188;p12"/>
              <p:cNvGrpSpPr/>
              <p:nvPr/>
            </p:nvGrpSpPr>
            <p:grpSpPr>
              <a:xfrm>
                <a:off x="6333840" y="2042280"/>
                <a:ext cx="1226520" cy="1153800"/>
                <a:chOff x="6333840" y="2042280"/>
                <a:chExt cx="1226520" cy="1153800"/>
              </a:xfrm>
            </p:grpSpPr>
            <p:sp>
              <p:nvSpPr>
                <p:cNvPr id="189" name="Google Shape;189;p12"/>
                <p:cNvSpPr/>
                <p:nvPr/>
              </p:nvSpPr>
              <p:spPr>
                <a:xfrm>
                  <a:off x="6333840" y="2350080"/>
                  <a:ext cx="1226520" cy="846000"/>
                </a:xfrm>
                <a:custGeom>
                  <a:avLst/>
                  <a:gdLst/>
                  <a:ahLst/>
                  <a:cxnLst/>
                  <a:rect l="l" t="t" r="r" b="b"/>
                  <a:pathLst>
                    <a:path w="3407" h="2350" extrusionOk="0">
                      <a:moveTo>
                        <a:pt x="3407" y="177"/>
                      </a:moveTo>
                      <a:cubicBezTo>
                        <a:pt x="2320" y="177"/>
                        <a:pt x="1234" y="1263"/>
                        <a:pt x="1234" y="2350"/>
                      </a:cubicBezTo>
                      <a:lnTo>
                        <a:pt x="1234" y="0"/>
                      </a:lnTo>
                      <a:cubicBezTo>
                        <a:pt x="1234" y="1086"/>
                        <a:pt x="2320" y="2172"/>
                        <a:pt x="3407" y="2172"/>
                      </a:cubicBezTo>
                      <a:lnTo>
                        <a:pt x="0" y="2172"/>
                      </a:lnTo>
                      <a:cubicBezTo>
                        <a:pt x="1086" y="2172"/>
                        <a:pt x="2173" y="1086"/>
                        <a:pt x="2173" y="0"/>
                      </a:cubicBezTo>
                      <a:lnTo>
                        <a:pt x="2173" y="2350"/>
                      </a:lnTo>
                      <a:cubicBezTo>
                        <a:pt x="2173" y="1263"/>
                        <a:pt x="1086" y="177"/>
                        <a:pt x="0" y="177"/>
                      </a:cubicBezTo>
                      <a:lnTo>
                        <a:pt x="3407" y="177"/>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190" name="Google Shape;190;p12"/>
                <p:cNvSpPr/>
                <p:nvPr/>
              </p:nvSpPr>
              <p:spPr>
                <a:xfrm>
                  <a:off x="6775200" y="2042280"/>
                  <a:ext cx="317160" cy="317160"/>
                </a:xfrm>
                <a:custGeom>
                  <a:avLst/>
                  <a:gdLst/>
                  <a:ahLst/>
                  <a:cxnLst/>
                  <a:rect l="l" t="t" r="r" b="b"/>
                  <a:pathLst>
                    <a:path w="881" h="881" extrusionOk="0">
                      <a:moveTo>
                        <a:pt x="440" y="0"/>
                      </a:moveTo>
                      <a:cubicBezTo>
                        <a:pt x="690" y="0"/>
                        <a:pt x="881" y="190"/>
                        <a:pt x="881" y="440"/>
                      </a:cubicBezTo>
                      <a:cubicBezTo>
                        <a:pt x="881" y="690"/>
                        <a:pt x="690" y="881"/>
                        <a:pt x="440" y="881"/>
                      </a:cubicBezTo>
                      <a:cubicBezTo>
                        <a:pt x="190" y="881"/>
                        <a:pt x="0" y="690"/>
                        <a:pt x="0" y="440"/>
                      </a:cubicBezTo>
                      <a:cubicBezTo>
                        <a:pt x="0" y="190"/>
                        <a:pt x="190" y="0"/>
                        <a:pt x="440" y="0"/>
                      </a:cubicBez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sp>
            <p:nvSpPr>
              <p:cNvPr id="191" name="Google Shape;191;p12"/>
              <p:cNvSpPr/>
              <p:nvPr/>
            </p:nvSpPr>
            <p:spPr>
              <a:xfrm>
                <a:off x="6704640" y="2615040"/>
                <a:ext cx="484560" cy="518040"/>
              </a:xfrm>
              <a:custGeom>
                <a:avLst/>
                <a:gdLst/>
                <a:ahLst/>
                <a:cxnLst/>
                <a:rect l="l" t="t" r="r" b="b"/>
                <a:pathLst>
                  <a:path w="1346" h="1439" extrusionOk="0">
                    <a:moveTo>
                      <a:pt x="1346" y="1439"/>
                    </a:moveTo>
                    <a:lnTo>
                      <a:pt x="0" y="1439"/>
                    </a:lnTo>
                    <a:lnTo>
                      <a:pt x="272" y="0"/>
                    </a:lnTo>
                    <a:lnTo>
                      <a:pt x="1075" y="0"/>
                    </a:lnTo>
                    <a:lnTo>
                      <a:pt x="1346" y="1439"/>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grpSp>
      <p:grpSp>
        <p:nvGrpSpPr>
          <p:cNvPr id="192" name="Google Shape;192;p12"/>
          <p:cNvGrpSpPr/>
          <p:nvPr/>
        </p:nvGrpSpPr>
        <p:grpSpPr>
          <a:xfrm>
            <a:off x="8321760" y="1940040"/>
            <a:ext cx="3125520" cy="1463400"/>
            <a:chOff x="8321760" y="1940040"/>
            <a:chExt cx="3125520" cy="1463400"/>
          </a:xfrm>
        </p:grpSpPr>
        <p:sp>
          <p:nvSpPr>
            <p:cNvPr id="193" name="Google Shape;193;p12"/>
            <p:cNvSpPr/>
            <p:nvPr/>
          </p:nvSpPr>
          <p:spPr>
            <a:xfrm>
              <a:off x="8321760" y="1940040"/>
              <a:ext cx="3125520" cy="91476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94" name="Google Shape;194;p12"/>
            <p:cNvSpPr txBox="1"/>
            <p:nvPr/>
          </p:nvSpPr>
          <p:spPr>
            <a:xfrm>
              <a:off x="8321760" y="1940040"/>
              <a:ext cx="3125520" cy="1463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1800" b="0" u="none" strike="noStrike">
                  <a:solidFill>
                    <a:srgbClr val="000000"/>
                  </a:solidFill>
                  <a:latin typeface="Calibri"/>
                  <a:ea typeface="Calibri"/>
                  <a:cs typeface="Calibri"/>
                  <a:sym typeface="Calibri"/>
                </a:rPr>
                <a:t>Les volontaires communautaires formés peuvent aussi jouer un rôle dans le suivi des protections de remplacement</a:t>
              </a:r>
              <a:endParaRPr sz="1800" b="0" u="none" strike="noStrike">
                <a:solidFill>
                  <a:srgbClr val="000000"/>
                </a:solidFill>
                <a:latin typeface="Arial"/>
                <a:ea typeface="Arial"/>
                <a:cs typeface="Arial"/>
                <a:sym typeface="Arial"/>
              </a:endParaRPr>
            </a:p>
          </p:txBody>
        </p:sp>
      </p:grpSp>
      <p:grpSp>
        <p:nvGrpSpPr>
          <p:cNvPr id="195" name="Google Shape;195;p12"/>
          <p:cNvGrpSpPr/>
          <p:nvPr/>
        </p:nvGrpSpPr>
        <p:grpSpPr>
          <a:xfrm>
            <a:off x="2758320" y="2118960"/>
            <a:ext cx="3125520" cy="923400"/>
            <a:chOff x="2758320" y="2118960"/>
            <a:chExt cx="3125520" cy="923400"/>
          </a:xfrm>
        </p:grpSpPr>
        <p:sp>
          <p:nvSpPr>
            <p:cNvPr id="196" name="Google Shape;196;p12"/>
            <p:cNvSpPr/>
            <p:nvPr/>
          </p:nvSpPr>
          <p:spPr>
            <a:xfrm>
              <a:off x="2758320" y="2118960"/>
              <a:ext cx="3125520" cy="91476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97" name="Google Shape;197;p12"/>
            <p:cNvSpPr txBox="1"/>
            <p:nvPr/>
          </p:nvSpPr>
          <p:spPr>
            <a:xfrm>
              <a:off x="2758320" y="2118960"/>
              <a:ext cx="3125400" cy="923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1800" b="1" u="none" strike="noStrike">
                  <a:solidFill>
                    <a:srgbClr val="000000"/>
                  </a:solidFill>
                  <a:latin typeface="Calibri"/>
                  <a:ea typeface="Calibri"/>
                  <a:cs typeface="Calibri"/>
                  <a:sym typeface="Calibri"/>
                </a:rPr>
                <a:t>L'organisation plaçant l'enfant da</a:t>
              </a:r>
              <a:r>
                <a:rPr lang="fr-FR" sz="1800" b="1">
                  <a:latin typeface="Calibri"/>
                  <a:ea typeface="Calibri"/>
                  <a:cs typeface="Calibri"/>
                  <a:sym typeface="Calibri"/>
                </a:rPr>
                <a:t>ns une famille d’acceuil en </a:t>
              </a:r>
              <a:r>
                <a:rPr lang="fr-FR" sz="1800" b="1" u="none" strike="noStrike">
                  <a:solidFill>
                    <a:srgbClr val="000000"/>
                  </a:solidFill>
                  <a:latin typeface="Calibri"/>
                  <a:ea typeface="Calibri"/>
                  <a:cs typeface="Calibri"/>
                  <a:sym typeface="Calibri"/>
                </a:rPr>
                <a:t>a la responsabilité </a:t>
              </a:r>
              <a:endParaRPr sz="1800" b="0" u="none" strike="noStrike">
                <a:solidFill>
                  <a:srgbClr val="000000"/>
                </a:solidFill>
                <a:latin typeface="Arial"/>
                <a:ea typeface="Arial"/>
                <a:cs typeface="Arial"/>
                <a:sym typeface="Arial"/>
              </a:endParaRPr>
            </a:p>
          </p:txBody>
        </p:sp>
      </p:grpSp>
      <p:grpSp>
        <p:nvGrpSpPr>
          <p:cNvPr id="198" name="Google Shape;198;p12"/>
          <p:cNvGrpSpPr/>
          <p:nvPr/>
        </p:nvGrpSpPr>
        <p:grpSpPr>
          <a:xfrm>
            <a:off x="8321760" y="3953880"/>
            <a:ext cx="3125520" cy="1754700"/>
            <a:chOff x="8321760" y="3953880"/>
            <a:chExt cx="3125520" cy="1754700"/>
          </a:xfrm>
        </p:grpSpPr>
        <p:sp>
          <p:nvSpPr>
            <p:cNvPr id="199" name="Google Shape;199;p12"/>
            <p:cNvSpPr/>
            <p:nvPr/>
          </p:nvSpPr>
          <p:spPr>
            <a:xfrm>
              <a:off x="8321760" y="3953880"/>
              <a:ext cx="3125520" cy="146340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200" name="Google Shape;200;p12"/>
            <p:cNvSpPr txBox="1"/>
            <p:nvPr/>
          </p:nvSpPr>
          <p:spPr>
            <a:xfrm>
              <a:off x="8321760" y="3953880"/>
              <a:ext cx="3125400" cy="1754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1800" b="0" u="none" strike="noStrike">
                  <a:solidFill>
                    <a:srgbClr val="000000"/>
                  </a:solidFill>
                  <a:latin typeface="Calibri"/>
                  <a:ea typeface="Calibri"/>
                  <a:cs typeface="Calibri"/>
                  <a:sym typeface="Calibri"/>
                </a:rPr>
                <a:t>Etablir le lien avec les groupes communautaires de protection de l'enfance, les groupes </a:t>
              </a:r>
              <a:r>
                <a:rPr lang="fr-FR" sz="1800">
                  <a:latin typeface="Calibri"/>
                  <a:ea typeface="Calibri"/>
                  <a:cs typeface="Calibri"/>
                  <a:sym typeface="Calibri"/>
                </a:rPr>
                <a:t>d'enfants etc</a:t>
              </a:r>
              <a:r>
                <a:rPr lang="fr-FR" sz="1800" b="0" u="none" strike="noStrike">
                  <a:solidFill>
                    <a:srgbClr val="000000"/>
                  </a:solidFill>
                  <a:latin typeface="Calibri"/>
                  <a:ea typeface="Calibri"/>
                  <a:cs typeface="Calibri"/>
                  <a:sym typeface="Calibri"/>
                </a:rPr>
                <a:t>.</a:t>
              </a:r>
              <a:r>
                <a:rPr lang="fr-FR" sz="1800">
                  <a:latin typeface="Calibri"/>
                  <a:ea typeface="Calibri"/>
                  <a:cs typeface="Calibri"/>
                  <a:sym typeface="Calibri"/>
                </a:rPr>
                <a:t>, ainsi qu’avec d’</a:t>
              </a:r>
              <a:r>
                <a:rPr lang="fr-FR" sz="1800" b="0" u="none" strike="noStrike">
                  <a:solidFill>
                    <a:srgbClr val="000000"/>
                  </a:solidFill>
                  <a:latin typeface="Calibri"/>
                  <a:ea typeface="Calibri"/>
                  <a:cs typeface="Calibri"/>
                  <a:sym typeface="Calibri"/>
                </a:rPr>
                <a:t>autres secteurs : par exemple éducation, santé et nutrition</a:t>
              </a:r>
              <a:endParaRPr sz="1800" b="0" u="none" strike="noStrike">
                <a:solidFill>
                  <a:srgbClr val="000000"/>
                </a:solidFill>
                <a:latin typeface="Arial"/>
                <a:ea typeface="Arial"/>
                <a:cs typeface="Arial"/>
                <a:sym typeface="Arial"/>
              </a:endParaRPr>
            </a:p>
          </p:txBody>
        </p:sp>
      </p:grpSp>
      <p:grpSp>
        <p:nvGrpSpPr>
          <p:cNvPr id="201" name="Google Shape;201;p12"/>
          <p:cNvGrpSpPr/>
          <p:nvPr/>
        </p:nvGrpSpPr>
        <p:grpSpPr>
          <a:xfrm>
            <a:off x="2758320" y="4146840"/>
            <a:ext cx="3125520" cy="1200600"/>
            <a:chOff x="2758320" y="4146840"/>
            <a:chExt cx="3125520" cy="1200600"/>
          </a:xfrm>
        </p:grpSpPr>
        <p:sp>
          <p:nvSpPr>
            <p:cNvPr id="202" name="Google Shape;202;p12"/>
            <p:cNvSpPr/>
            <p:nvPr/>
          </p:nvSpPr>
          <p:spPr>
            <a:xfrm>
              <a:off x="2758320" y="4146840"/>
              <a:ext cx="3125520" cy="91476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203" name="Google Shape;203;p12"/>
            <p:cNvSpPr txBox="1"/>
            <p:nvPr/>
          </p:nvSpPr>
          <p:spPr>
            <a:xfrm>
              <a:off x="2758320" y="4146840"/>
              <a:ext cx="3125400" cy="1200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1800" b="0" u="none" strike="noStrike">
                  <a:solidFill>
                    <a:srgbClr val="000000"/>
                  </a:solidFill>
                  <a:latin typeface="Calibri"/>
                  <a:ea typeface="Calibri"/>
                  <a:cs typeface="Calibri"/>
                  <a:sym typeface="Calibri"/>
                </a:rPr>
                <a:t>Les autorités désignées, les gestionnaires de cas des ONG ou les volontaires peuvent mener le suivi </a:t>
              </a:r>
              <a:endParaRPr sz="1800" b="0" u="none" strike="noStrike">
                <a:solidFill>
                  <a:srgbClr val="000000"/>
                </a:solidFill>
                <a:latin typeface="Arial"/>
                <a:ea typeface="Arial"/>
                <a:cs typeface="Arial"/>
                <a:sym typeface="Arial"/>
              </a:endParaRPr>
            </a:p>
          </p:txBody>
        </p:sp>
      </p:grpSp>
      <p:grpSp>
        <p:nvGrpSpPr>
          <p:cNvPr id="204" name="Google Shape;204;p12"/>
          <p:cNvGrpSpPr/>
          <p:nvPr/>
        </p:nvGrpSpPr>
        <p:grpSpPr>
          <a:xfrm>
            <a:off x="1203480" y="4264920"/>
            <a:ext cx="1429200" cy="1344600"/>
            <a:chOff x="1203480" y="4264920"/>
            <a:chExt cx="1429200" cy="1344600"/>
          </a:xfrm>
        </p:grpSpPr>
        <p:sp>
          <p:nvSpPr>
            <p:cNvPr id="205" name="Google Shape;205;p12"/>
            <p:cNvSpPr/>
            <p:nvPr/>
          </p:nvSpPr>
          <p:spPr>
            <a:xfrm>
              <a:off x="1203480" y="4623480"/>
              <a:ext cx="1429200" cy="986040"/>
            </a:xfrm>
            <a:custGeom>
              <a:avLst/>
              <a:gdLst/>
              <a:ahLst/>
              <a:cxnLst/>
              <a:rect l="l" t="t" r="r" b="b"/>
              <a:pathLst>
                <a:path w="3970" h="2739" extrusionOk="0">
                  <a:moveTo>
                    <a:pt x="3970" y="207"/>
                  </a:moveTo>
                  <a:cubicBezTo>
                    <a:pt x="2704" y="207"/>
                    <a:pt x="1438" y="1473"/>
                    <a:pt x="1438" y="2739"/>
                  </a:cubicBezTo>
                  <a:lnTo>
                    <a:pt x="1438" y="0"/>
                  </a:lnTo>
                  <a:cubicBezTo>
                    <a:pt x="1438" y="1266"/>
                    <a:pt x="2704" y="2532"/>
                    <a:pt x="3970" y="2532"/>
                  </a:cubicBezTo>
                  <a:lnTo>
                    <a:pt x="0" y="2532"/>
                  </a:lnTo>
                  <a:cubicBezTo>
                    <a:pt x="1266" y="2532"/>
                    <a:pt x="2532" y="1266"/>
                    <a:pt x="2532" y="0"/>
                  </a:cubicBezTo>
                  <a:lnTo>
                    <a:pt x="2532" y="2739"/>
                  </a:lnTo>
                  <a:cubicBezTo>
                    <a:pt x="2532" y="1473"/>
                    <a:pt x="1266" y="207"/>
                    <a:pt x="0" y="207"/>
                  </a:cubicBezTo>
                  <a:lnTo>
                    <a:pt x="3970" y="207"/>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206" name="Google Shape;206;p12"/>
            <p:cNvSpPr/>
            <p:nvPr/>
          </p:nvSpPr>
          <p:spPr>
            <a:xfrm>
              <a:off x="1742760" y="4264920"/>
              <a:ext cx="369360" cy="369360"/>
            </a:xfrm>
            <a:custGeom>
              <a:avLst/>
              <a:gdLst/>
              <a:ahLst/>
              <a:cxnLst/>
              <a:rect l="l" t="t" r="r" b="b"/>
              <a:pathLst>
                <a:path w="1026" h="1026" extrusionOk="0">
                  <a:moveTo>
                    <a:pt x="513" y="0"/>
                  </a:moveTo>
                  <a:cubicBezTo>
                    <a:pt x="804" y="0"/>
                    <a:pt x="1026" y="222"/>
                    <a:pt x="1026" y="513"/>
                  </a:cubicBezTo>
                  <a:cubicBezTo>
                    <a:pt x="1026" y="804"/>
                    <a:pt x="804" y="1026"/>
                    <a:pt x="513" y="1026"/>
                  </a:cubicBezTo>
                  <a:cubicBezTo>
                    <a:pt x="222" y="1026"/>
                    <a:pt x="0" y="804"/>
                    <a:pt x="0" y="513"/>
                  </a:cubicBezTo>
                  <a:cubicBezTo>
                    <a:pt x="0" y="222"/>
                    <a:pt x="222" y="0"/>
                    <a:pt x="513" y="0"/>
                  </a:cubicBez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grpSp>
        <p:nvGrpSpPr>
          <p:cNvPr id="207" name="Google Shape;207;p12"/>
          <p:cNvGrpSpPr/>
          <p:nvPr/>
        </p:nvGrpSpPr>
        <p:grpSpPr>
          <a:xfrm>
            <a:off x="582480" y="3996360"/>
            <a:ext cx="1429200" cy="1344600"/>
            <a:chOff x="582480" y="3996360"/>
            <a:chExt cx="1429200" cy="1344600"/>
          </a:xfrm>
        </p:grpSpPr>
        <p:grpSp>
          <p:nvGrpSpPr>
            <p:cNvPr id="208" name="Google Shape;208;p12"/>
            <p:cNvGrpSpPr/>
            <p:nvPr/>
          </p:nvGrpSpPr>
          <p:grpSpPr>
            <a:xfrm>
              <a:off x="582480" y="3996360"/>
              <a:ext cx="1429200" cy="1344600"/>
              <a:chOff x="582480" y="3996360"/>
              <a:chExt cx="1429200" cy="1344600"/>
            </a:xfrm>
          </p:grpSpPr>
          <p:sp>
            <p:nvSpPr>
              <p:cNvPr id="209" name="Google Shape;209;p12"/>
              <p:cNvSpPr/>
              <p:nvPr/>
            </p:nvSpPr>
            <p:spPr>
              <a:xfrm>
                <a:off x="582480" y="4354920"/>
                <a:ext cx="1429200" cy="986040"/>
              </a:xfrm>
              <a:custGeom>
                <a:avLst/>
                <a:gdLst/>
                <a:ahLst/>
                <a:cxnLst/>
                <a:rect l="l" t="t" r="r" b="b"/>
                <a:pathLst>
                  <a:path w="3970" h="2739" extrusionOk="0">
                    <a:moveTo>
                      <a:pt x="3970" y="207"/>
                    </a:moveTo>
                    <a:cubicBezTo>
                      <a:pt x="2704" y="207"/>
                      <a:pt x="1438" y="1473"/>
                      <a:pt x="1438" y="2739"/>
                    </a:cubicBezTo>
                    <a:lnTo>
                      <a:pt x="1438" y="0"/>
                    </a:lnTo>
                    <a:cubicBezTo>
                      <a:pt x="1438" y="1266"/>
                      <a:pt x="2704" y="2532"/>
                      <a:pt x="3970" y="2532"/>
                    </a:cubicBezTo>
                    <a:lnTo>
                      <a:pt x="0" y="2532"/>
                    </a:lnTo>
                    <a:cubicBezTo>
                      <a:pt x="1266" y="2532"/>
                      <a:pt x="2532" y="1266"/>
                      <a:pt x="2532" y="0"/>
                    </a:cubicBezTo>
                    <a:lnTo>
                      <a:pt x="2532" y="2739"/>
                    </a:lnTo>
                    <a:cubicBezTo>
                      <a:pt x="2532" y="1473"/>
                      <a:pt x="1266" y="207"/>
                      <a:pt x="0" y="207"/>
                    </a:cubicBezTo>
                    <a:lnTo>
                      <a:pt x="3970" y="207"/>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210" name="Google Shape;210;p12"/>
              <p:cNvSpPr/>
              <p:nvPr/>
            </p:nvSpPr>
            <p:spPr>
              <a:xfrm>
                <a:off x="1097640" y="3996360"/>
                <a:ext cx="369360" cy="369360"/>
              </a:xfrm>
              <a:custGeom>
                <a:avLst/>
                <a:gdLst/>
                <a:ahLst/>
                <a:cxnLst/>
                <a:rect l="l" t="t" r="r" b="b"/>
                <a:pathLst>
                  <a:path w="1026" h="1026" extrusionOk="0">
                    <a:moveTo>
                      <a:pt x="513" y="0"/>
                    </a:moveTo>
                    <a:cubicBezTo>
                      <a:pt x="804" y="0"/>
                      <a:pt x="1026" y="222"/>
                      <a:pt x="1026" y="513"/>
                    </a:cubicBezTo>
                    <a:cubicBezTo>
                      <a:pt x="1026" y="804"/>
                      <a:pt x="804" y="1026"/>
                      <a:pt x="513" y="1026"/>
                    </a:cubicBezTo>
                    <a:cubicBezTo>
                      <a:pt x="222" y="1026"/>
                      <a:pt x="0" y="804"/>
                      <a:pt x="0" y="513"/>
                    </a:cubicBezTo>
                    <a:cubicBezTo>
                      <a:pt x="0" y="222"/>
                      <a:pt x="222" y="0"/>
                      <a:pt x="513" y="0"/>
                    </a:cubicBez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sp>
          <p:nvSpPr>
            <p:cNvPr id="211" name="Google Shape;211;p12"/>
            <p:cNvSpPr/>
            <p:nvPr/>
          </p:nvSpPr>
          <p:spPr>
            <a:xfrm>
              <a:off x="1015560" y="4663080"/>
              <a:ext cx="564120" cy="603360"/>
            </a:xfrm>
            <a:custGeom>
              <a:avLst/>
              <a:gdLst/>
              <a:ahLst/>
              <a:cxnLst/>
              <a:rect l="l" t="t" r="r" b="b"/>
              <a:pathLst>
                <a:path w="1567" h="1676" extrusionOk="0">
                  <a:moveTo>
                    <a:pt x="1567" y="1676"/>
                  </a:moveTo>
                  <a:lnTo>
                    <a:pt x="0" y="1676"/>
                  </a:lnTo>
                  <a:lnTo>
                    <a:pt x="316" y="0"/>
                  </a:lnTo>
                  <a:lnTo>
                    <a:pt x="1252" y="0"/>
                  </a:lnTo>
                  <a:lnTo>
                    <a:pt x="1567" y="1676"/>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grpSp>
        <p:nvGrpSpPr>
          <p:cNvPr id="212" name="Google Shape;212;p12"/>
          <p:cNvGrpSpPr/>
          <p:nvPr/>
        </p:nvGrpSpPr>
        <p:grpSpPr>
          <a:xfrm>
            <a:off x="5888160" y="4115160"/>
            <a:ext cx="2404080" cy="1392480"/>
            <a:chOff x="5888160" y="4115160"/>
            <a:chExt cx="2404080" cy="1392480"/>
          </a:xfrm>
        </p:grpSpPr>
        <p:grpSp>
          <p:nvGrpSpPr>
            <p:cNvPr id="213" name="Google Shape;213;p12"/>
            <p:cNvGrpSpPr/>
            <p:nvPr/>
          </p:nvGrpSpPr>
          <p:grpSpPr>
            <a:xfrm>
              <a:off x="6201360" y="4334760"/>
              <a:ext cx="922320" cy="867960"/>
              <a:chOff x="6201360" y="4334760"/>
              <a:chExt cx="922320" cy="867960"/>
            </a:xfrm>
          </p:grpSpPr>
          <p:sp>
            <p:nvSpPr>
              <p:cNvPr id="214" name="Google Shape;214;p12"/>
              <p:cNvSpPr/>
              <p:nvPr/>
            </p:nvSpPr>
            <p:spPr>
              <a:xfrm>
                <a:off x="6201360" y="4566600"/>
                <a:ext cx="922320" cy="636120"/>
              </a:xfrm>
              <a:custGeom>
                <a:avLst/>
                <a:gdLst/>
                <a:ahLst/>
                <a:cxnLst/>
                <a:rect l="l" t="t" r="r" b="b"/>
                <a:pathLst>
                  <a:path w="2562" h="1767" extrusionOk="0">
                    <a:moveTo>
                      <a:pt x="2562" y="133"/>
                    </a:moveTo>
                    <a:cubicBezTo>
                      <a:pt x="1745" y="133"/>
                      <a:pt x="928" y="950"/>
                      <a:pt x="928" y="1767"/>
                    </a:cubicBezTo>
                    <a:lnTo>
                      <a:pt x="928" y="0"/>
                    </a:lnTo>
                    <a:cubicBezTo>
                      <a:pt x="928" y="817"/>
                      <a:pt x="1745" y="1634"/>
                      <a:pt x="2562" y="1634"/>
                    </a:cubicBezTo>
                    <a:lnTo>
                      <a:pt x="0" y="1634"/>
                    </a:lnTo>
                    <a:cubicBezTo>
                      <a:pt x="817" y="1634"/>
                      <a:pt x="1634" y="817"/>
                      <a:pt x="1634" y="0"/>
                    </a:cubicBezTo>
                    <a:lnTo>
                      <a:pt x="1634" y="1767"/>
                    </a:lnTo>
                    <a:cubicBezTo>
                      <a:pt x="1634" y="950"/>
                      <a:pt x="817" y="133"/>
                      <a:pt x="0" y="133"/>
                    </a:cubicBezTo>
                    <a:lnTo>
                      <a:pt x="2562" y="133"/>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215" name="Google Shape;215;p12"/>
              <p:cNvSpPr/>
              <p:nvPr/>
            </p:nvSpPr>
            <p:spPr>
              <a:xfrm>
                <a:off x="6549480" y="4334760"/>
                <a:ext cx="238320" cy="238320"/>
              </a:xfrm>
              <a:custGeom>
                <a:avLst/>
                <a:gdLst/>
                <a:ahLst/>
                <a:cxnLst/>
                <a:rect l="l" t="t" r="r" b="b"/>
                <a:pathLst>
                  <a:path w="662" h="662" extrusionOk="0">
                    <a:moveTo>
                      <a:pt x="331" y="0"/>
                    </a:moveTo>
                    <a:cubicBezTo>
                      <a:pt x="518" y="0"/>
                      <a:pt x="662" y="144"/>
                      <a:pt x="662" y="331"/>
                    </a:cubicBezTo>
                    <a:cubicBezTo>
                      <a:pt x="662" y="518"/>
                      <a:pt x="518" y="662"/>
                      <a:pt x="331" y="662"/>
                    </a:cubicBezTo>
                    <a:cubicBezTo>
                      <a:pt x="144" y="662"/>
                      <a:pt x="0" y="518"/>
                      <a:pt x="0" y="331"/>
                    </a:cubicBezTo>
                    <a:cubicBezTo>
                      <a:pt x="0" y="144"/>
                      <a:pt x="144" y="0"/>
                      <a:pt x="331" y="0"/>
                    </a:cubicBez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grpSp>
          <p:nvGrpSpPr>
            <p:cNvPr id="216" name="Google Shape;216;p12"/>
            <p:cNvGrpSpPr/>
            <p:nvPr/>
          </p:nvGrpSpPr>
          <p:grpSpPr>
            <a:xfrm>
              <a:off x="6977880" y="4115160"/>
              <a:ext cx="922320" cy="867960"/>
              <a:chOff x="6977880" y="4115160"/>
              <a:chExt cx="922320" cy="867960"/>
            </a:xfrm>
          </p:grpSpPr>
          <p:grpSp>
            <p:nvGrpSpPr>
              <p:cNvPr id="217" name="Google Shape;217;p12"/>
              <p:cNvGrpSpPr/>
              <p:nvPr/>
            </p:nvGrpSpPr>
            <p:grpSpPr>
              <a:xfrm>
                <a:off x="6977880" y="4115160"/>
                <a:ext cx="922320" cy="867960"/>
                <a:chOff x="6977880" y="4115160"/>
                <a:chExt cx="922320" cy="867960"/>
              </a:xfrm>
            </p:grpSpPr>
            <p:sp>
              <p:nvSpPr>
                <p:cNvPr id="218" name="Google Shape;218;p12"/>
                <p:cNvSpPr/>
                <p:nvPr/>
              </p:nvSpPr>
              <p:spPr>
                <a:xfrm>
                  <a:off x="6977880" y="4347000"/>
                  <a:ext cx="922320" cy="636120"/>
                </a:xfrm>
                <a:custGeom>
                  <a:avLst/>
                  <a:gdLst/>
                  <a:ahLst/>
                  <a:cxnLst/>
                  <a:rect l="l" t="t" r="r" b="b"/>
                  <a:pathLst>
                    <a:path w="2562" h="1767" extrusionOk="0">
                      <a:moveTo>
                        <a:pt x="2562" y="133"/>
                      </a:moveTo>
                      <a:cubicBezTo>
                        <a:pt x="1745" y="133"/>
                        <a:pt x="928" y="950"/>
                        <a:pt x="928" y="1767"/>
                      </a:cubicBezTo>
                      <a:lnTo>
                        <a:pt x="928" y="0"/>
                      </a:lnTo>
                      <a:cubicBezTo>
                        <a:pt x="928" y="817"/>
                        <a:pt x="1745" y="1634"/>
                        <a:pt x="2562" y="1634"/>
                      </a:cubicBezTo>
                      <a:lnTo>
                        <a:pt x="0" y="1634"/>
                      </a:lnTo>
                      <a:cubicBezTo>
                        <a:pt x="817" y="1634"/>
                        <a:pt x="1634" y="817"/>
                        <a:pt x="1634" y="0"/>
                      </a:cubicBezTo>
                      <a:lnTo>
                        <a:pt x="1634" y="1767"/>
                      </a:lnTo>
                      <a:cubicBezTo>
                        <a:pt x="1634" y="950"/>
                        <a:pt x="817" y="133"/>
                        <a:pt x="0" y="133"/>
                      </a:cubicBezTo>
                      <a:lnTo>
                        <a:pt x="2562" y="133"/>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219" name="Google Shape;219;p12"/>
                <p:cNvSpPr/>
                <p:nvPr/>
              </p:nvSpPr>
              <p:spPr>
                <a:xfrm>
                  <a:off x="7310520" y="4115160"/>
                  <a:ext cx="238320" cy="238320"/>
                </a:xfrm>
                <a:custGeom>
                  <a:avLst/>
                  <a:gdLst/>
                  <a:ahLst/>
                  <a:cxnLst/>
                  <a:rect l="l" t="t" r="r" b="b"/>
                  <a:pathLst>
                    <a:path w="662" h="662" extrusionOk="0">
                      <a:moveTo>
                        <a:pt x="331" y="0"/>
                      </a:moveTo>
                      <a:cubicBezTo>
                        <a:pt x="518" y="0"/>
                        <a:pt x="662" y="144"/>
                        <a:pt x="662" y="331"/>
                      </a:cubicBezTo>
                      <a:cubicBezTo>
                        <a:pt x="662" y="518"/>
                        <a:pt x="518" y="662"/>
                        <a:pt x="331" y="662"/>
                      </a:cubicBezTo>
                      <a:cubicBezTo>
                        <a:pt x="144" y="662"/>
                        <a:pt x="0" y="518"/>
                        <a:pt x="0" y="331"/>
                      </a:cubicBezTo>
                      <a:cubicBezTo>
                        <a:pt x="0" y="144"/>
                        <a:pt x="144" y="0"/>
                        <a:pt x="331" y="0"/>
                      </a:cubicBez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sp>
            <p:nvSpPr>
              <p:cNvPr id="220" name="Google Shape;220;p12"/>
              <p:cNvSpPr/>
              <p:nvPr/>
            </p:nvSpPr>
            <p:spPr>
              <a:xfrm>
                <a:off x="7257240" y="4545360"/>
                <a:ext cx="364320" cy="389520"/>
              </a:xfrm>
              <a:custGeom>
                <a:avLst/>
                <a:gdLst/>
                <a:ahLst/>
                <a:cxnLst/>
                <a:rect l="l" t="t" r="r" b="b"/>
                <a:pathLst>
                  <a:path w="1012" h="1082" extrusionOk="0">
                    <a:moveTo>
                      <a:pt x="1012" y="1082"/>
                    </a:moveTo>
                    <a:lnTo>
                      <a:pt x="0" y="1082"/>
                    </a:lnTo>
                    <a:lnTo>
                      <a:pt x="204" y="0"/>
                    </a:lnTo>
                    <a:lnTo>
                      <a:pt x="809" y="0"/>
                    </a:lnTo>
                    <a:lnTo>
                      <a:pt x="1012" y="1082"/>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grpSp>
          <p:nvGrpSpPr>
            <p:cNvPr id="221" name="Google Shape;221;p12"/>
            <p:cNvGrpSpPr/>
            <p:nvPr/>
          </p:nvGrpSpPr>
          <p:grpSpPr>
            <a:xfrm>
              <a:off x="6569640" y="4551480"/>
              <a:ext cx="922320" cy="867960"/>
              <a:chOff x="6569640" y="4551480"/>
              <a:chExt cx="922320" cy="867960"/>
            </a:xfrm>
          </p:grpSpPr>
          <p:sp>
            <p:nvSpPr>
              <p:cNvPr id="222" name="Google Shape;222;p12"/>
              <p:cNvSpPr/>
              <p:nvPr/>
            </p:nvSpPr>
            <p:spPr>
              <a:xfrm>
                <a:off x="6569640" y="4783320"/>
                <a:ext cx="922320" cy="636120"/>
              </a:xfrm>
              <a:custGeom>
                <a:avLst/>
                <a:gdLst/>
                <a:ahLst/>
                <a:cxnLst/>
                <a:rect l="l" t="t" r="r" b="b"/>
                <a:pathLst>
                  <a:path w="2562" h="1767" extrusionOk="0">
                    <a:moveTo>
                      <a:pt x="2562" y="133"/>
                    </a:moveTo>
                    <a:cubicBezTo>
                      <a:pt x="1745" y="133"/>
                      <a:pt x="928" y="950"/>
                      <a:pt x="928" y="1767"/>
                    </a:cubicBezTo>
                    <a:lnTo>
                      <a:pt x="928" y="0"/>
                    </a:lnTo>
                    <a:cubicBezTo>
                      <a:pt x="928" y="817"/>
                      <a:pt x="1745" y="1634"/>
                      <a:pt x="2562" y="1634"/>
                    </a:cubicBezTo>
                    <a:lnTo>
                      <a:pt x="0" y="1634"/>
                    </a:lnTo>
                    <a:cubicBezTo>
                      <a:pt x="817" y="1634"/>
                      <a:pt x="1634" y="817"/>
                      <a:pt x="1634" y="0"/>
                    </a:cubicBezTo>
                    <a:lnTo>
                      <a:pt x="1634" y="1767"/>
                    </a:lnTo>
                    <a:cubicBezTo>
                      <a:pt x="1634" y="950"/>
                      <a:pt x="817" y="133"/>
                      <a:pt x="0" y="133"/>
                    </a:cubicBezTo>
                    <a:lnTo>
                      <a:pt x="2562" y="133"/>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223" name="Google Shape;223;p12"/>
              <p:cNvSpPr/>
              <p:nvPr/>
            </p:nvSpPr>
            <p:spPr>
              <a:xfrm>
                <a:off x="6917760" y="4551480"/>
                <a:ext cx="238320" cy="238320"/>
              </a:xfrm>
              <a:custGeom>
                <a:avLst/>
                <a:gdLst/>
                <a:ahLst/>
                <a:cxnLst/>
                <a:rect l="l" t="t" r="r" b="b"/>
                <a:pathLst>
                  <a:path w="662" h="662" extrusionOk="0">
                    <a:moveTo>
                      <a:pt x="331" y="0"/>
                    </a:moveTo>
                    <a:cubicBezTo>
                      <a:pt x="518" y="0"/>
                      <a:pt x="662" y="144"/>
                      <a:pt x="662" y="331"/>
                    </a:cubicBezTo>
                    <a:cubicBezTo>
                      <a:pt x="662" y="518"/>
                      <a:pt x="518" y="662"/>
                      <a:pt x="331" y="662"/>
                    </a:cubicBezTo>
                    <a:cubicBezTo>
                      <a:pt x="144" y="662"/>
                      <a:pt x="0" y="518"/>
                      <a:pt x="0" y="331"/>
                    </a:cubicBezTo>
                    <a:cubicBezTo>
                      <a:pt x="0" y="144"/>
                      <a:pt x="144" y="0"/>
                      <a:pt x="331" y="0"/>
                    </a:cubicBez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grpSp>
          <p:nvGrpSpPr>
            <p:cNvPr id="224" name="Google Shape;224;p12"/>
            <p:cNvGrpSpPr/>
            <p:nvPr/>
          </p:nvGrpSpPr>
          <p:grpSpPr>
            <a:xfrm>
              <a:off x="7369920" y="4508640"/>
              <a:ext cx="922320" cy="867960"/>
              <a:chOff x="7369920" y="4508640"/>
              <a:chExt cx="922320" cy="867960"/>
            </a:xfrm>
          </p:grpSpPr>
          <p:sp>
            <p:nvSpPr>
              <p:cNvPr id="225" name="Google Shape;225;p12"/>
              <p:cNvSpPr/>
              <p:nvPr/>
            </p:nvSpPr>
            <p:spPr>
              <a:xfrm>
                <a:off x="7369920" y="4740480"/>
                <a:ext cx="922320" cy="636120"/>
              </a:xfrm>
              <a:custGeom>
                <a:avLst/>
                <a:gdLst/>
                <a:ahLst/>
                <a:cxnLst/>
                <a:rect l="l" t="t" r="r" b="b"/>
                <a:pathLst>
                  <a:path w="2562" h="1767" extrusionOk="0">
                    <a:moveTo>
                      <a:pt x="2562" y="133"/>
                    </a:moveTo>
                    <a:cubicBezTo>
                      <a:pt x="1745" y="133"/>
                      <a:pt x="928" y="950"/>
                      <a:pt x="928" y="1767"/>
                    </a:cubicBezTo>
                    <a:lnTo>
                      <a:pt x="928" y="0"/>
                    </a:lnTo>
                    <a:cubicBezTo>
                      <a:pt x="928" y="817"/>
                      <a:pt x="1745" y="1634"/>
                      <a:pt x="2562" y="1634"/>
                    </a:cubicBezTo>
                    <a:lnTo>
                      <a:pt x="0" y="1634"/>
                    </a:lnTo>
                    <a:cubicBezTo>
                      <a:pt x="817" y="1634"/>
                      <a:pt x="1634" y="817"/>
                      <a:pt x="1634" y="0"/>
                    </a:cubicBezTo>
                    <a:lnTo>
                      <a:pt x="1634" y="1767"/>
                    </a:lnTo>
                    <a:cubicBezTo>
                      <a:pt x="1634" y="950"/>
                      <a:pt x="817" y="133"/>
                      <a:pt x="0" y="133"/>
                    </a:cubicBezTo>
                    <a:lnTo>
                      <a:pt x="2562" y="133"/>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226" name="Google Shape;226;p12"/>
              <p:cNvSpPr/>
              <p:nvPr/>
            </p:nvSpPr>
            <p:spPr>
              <a:xfrm>
                <a:off x="7718040" y="4508640"/>
                <a:ext cx="238320" cy="238320"/>
              </a:xfrm>
              <a:custGeom>
                <a:avLst/>
                <a:gdLst/>
                <a:ahLst/>
                <a:cxnLst/>
                <a:rect l="l" t="t" r="r" b="b"/>
                <a:pathLst>
                  <a:path w="662" h="662" extrusionOk="0">
                    <a:moveTo>
                      <a:pt x="331" y="0"/>
                    </a:moveTo>
                    <a:cubicBezTo>
                      <a:pt x="518" y="0"/>
                      <a:pt x="662" y="144"/>
                      <a:pt x="662" y="331"/>
                    </a:cubicBezTo>
                    <a:cubicBezTo>
                      <a:pt x="662" y="518"/>
                      <a:pt x="518" y="662"/>
                      <a:pt x="331" y="662"/>
                    </a:cubicBezTo>
                    <a:cubicBezTo>
                      <a:pt x="144" y="662"/>
                      <a:pt x="0" y="518"/>
                      <a:pt x="0" y="331"/>
                    </a:cubicBezTo>
                    <a:cubicBezTo>
                      <a:pt x="0" y="144"/>
                      <a:pt x="144" y="0"/>
                      <a:pt x="331" y="0"/>
                    </a:cubicBez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grpSp>
          <p:nvGrpSpPr>
            <p:cNvPr id="227" name="Google Shape;227;p12"/>
            <p:cNvGrpSpPr/>
            <p:nvPr/>
          </p:nvGrpSpPr>
          <p:grpSpPr>
            <a:xfrm>
              <a:off x="5888160" y="4639680"/>
              <a:ext cx="922320" cy="867960"/>
              <a:chOff x="5888160" y="4639680"/>
              <a:chExt cx="922320" cy="867960"/>
            </a:xfrm>
          </p:grpSpPr>
          <p:grpSp>
            <p:nvGrpSpPr>
              <p:cNvPr id="228" name="Google Shape;228;p12"/>
              <p:cNvGrpSpPr/>
              <p:nvPr/>
            </p:nvGrpSpPr>
            <p:grpSpPr>
              <a:xfrm>
                <a:off x="5888160" y="4639680"/>
                <a:ext cx="922320" cy="867960"/>
                <a:chOff x="5888160" y="4639680"/>
                <a:chExt cx="922320" cy="867960"/>
              </a:xfrm>
            </p:grpSpPr>
            <p:sp>
              <p:nvSpPr>
                <p:cNvPr id="229" name="Google Shape;229;p12"/>
                <p:cNvSpPr/>
                <p:nvPr/>
              </p:nvSpPr>
              <p:spPr>
                <a:xfrm>
                  <a:off x="5888160" y="4871520"/>
                  <a:ext cx="922320" cy="636120"/>
                </a:xfrm>
                <a:custGeom>
                  <a:avLst/>
                  <a:gdLst/>
                  <a:ahLst/>
                  <a:cxnLst/>
                  <a:rect l="l" t="t" r="r" b="b"/>
                  <a:pathLst>
                    <a:path w="2562" h="1767" extrusionOk="0">
                      <a:moveTo>
                        <a:pt x="2562" y="133"/>
                      </a:moveTo>
                      <a:cubicBezTo>
                        <a:pt x="1745" y="133"/>
                        <a:pt x="928" y="950"/>
                        <a:pt x="928" y="1767"/>
                      </a:cubicBezTo>
                      <a:lnTo>
                        <a:pt x="928" y="0"/>
                      </a:lnTo>
                      <a:cubicBezTo>
                        <a:pt x="928" y="817"/>
                        <a:pt x="1745" y="1634"/>
                        <a:pt x="2562" y="1634"/>
                      </a:cubicBezTo>
                      <a:lnTo>
                        <a:pt x="0" y="1634"/>
                      </a:lnTo>
                      <a:cubicBezTo>
                        <a:pt x="817" y="1634"/>
                        <a:pt x="1634" y="817"/>
                        <a:pt x="1634" y="0"/>
                      </a:cubicBezTo>
                      <a:lnTo>
                        <a:pt x="1634" y="1767"/>
                      </a:lnTo>
                      <a:cubicBezTo>
                        <a:pt x="1634" y="950"/>
                        <a:pt x="817" y="133"/>
                        <a:pt x="0" y="133"/>
                      </a:cubicBezTo>
                      <a:lnTo>
                        <a:pt x="2562" y="133"/>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230" name="Google Shape;230;p12"/>
                <p:cNvSpPr/>
                <p:nvPr/>
              </p:nvSpPr>
              <p:spPr>
                <a:xfrm>
                  <a:off x="6220800" y="4639680"/>
                  <a:ext cx="238320" cy="238320"/>
                </a:xfrm>
                <a:custGeom>
                  <a:avLst/>
                  <a:gdLst/>
                  <a:ahLst/>
                  <a:cxnLst/>
                  <a:rect l="l" t="t" r="r" b="b"/>
                  <a:pathLst>
                    <a:path w="662" h="662" extrusionOk="0">
                      <a:moveTo>
                        <a:pt x="331" y="0"/>
                      </a:moveTo>
                      <a:cubicBezTo>
                        <a:pt x="518" y="0"/>
                        <a:pt x="662" y="144"/>
                        <a:pt x="662" y="331"/>
                      </a:cubicBezTo>
                      <a:cubicBezTo>
                        <a:pt x="662" y="518"/>
                        <a:pt x="518" y="662"/>
                        <a:pt x="331" y="662"/>
                      </a:cubicBezTo>
                      <a:cubicBezTo>
                        <a:pt x="144" y="662"/>
                        <a:pt x="0" y="518"/>
                        <a:pt x="0" y="331"/>
                      </a:cubicBezTo>
                      <a:cubicBezTo>
                        <a:pt x="0" y="144"/>
                        <a:pt x="144" y="0"/>
                        <a:pt x="331" y="0"/>
                      </a:cubicBez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sp>
            <p:nvSpPr>
              <p:cNvPr id="231" name="Google Shape;231;p12"/>
              <p:cNvSpPr/>
              <p:nvPr/>
            </p:nvSpPr>
            <p:spPr>
              <a:xfrm>
                <a:off x="6167520" y="5069880"/>
                <a:ext cx="364320" cy="389520"/>
              </a:xfrm>
              <a:custGeom>
                <a:avLst/>
                <a:gdLst/>
                <a:ahLst/>
                <a:cxnLst/>
                <a:rect l="l" t="t" r="r" b="b"/>
                <a:pathLst>
                  <a:path w="1012" h="1082" extrusionOk="0">
                    <a:moveTo>
                      <a:pt x="1012" y="1082"/>
                    </a:moveTo>
                    <a:lnTo>
                      <a:pt x="0" y="1082"/>
                    </a:lnTo>
                    <a:lnTo>
                      <a:pt x="204" y="0"/>
                    </a:lnTo>
                    <a:lnTo>
                      <a:pt x="809" y="0"/>
                    </a:lnTo>
                    <a:lnTo>
                      <a:pt x="1012" y="1082"/>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grpSp>
      <p:grpSp>
        <p:nvGrpSpPr>
          <p:cNvPr id="232" name="Google Shape;232;p12"/>
          <p:cNvGrpSpPr/>
          <p:nvPr/>
        </p:nvGrpSpPr>
        <p:grpSpPr>
          <a:xfrm>
            <a:off x="894600" y="2025360"/>
            <a:ext cx="1353240" cy="1038240"/>
            <a:chOff x="894600" y="2025360"/>
            <a:chExt cx="1353240" cy="1038240"/>
          </a:xfrm>
        </p:grpSpPr>
        <p:sp>
          <p:nvSpPr>
            <p:cNvPr id="233" name="Google Shape;233;p12"/>
            <p:cNvSpPr/>
            <p:nvPr/>
          </p:nvSpPr>
          <p:spPr>
            <a:xfrm>
              <a:off x="894600" y="2025360"/>
              <a:ext cx="1353240" cy="1029240"/>
            </a:xfrm>
            <a:prstGeom prst="rect">
              <a:avLst/>
            </a:pr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234" name="Google Shape;234;p12"/>
            <p:cNvSpPr/>
            <p:nvPr/>
          </p:nvSpPr>
          <p:spPr>
            <a:xfrm>
              <a:off x="1014120" y="2187000"/>
              <a:ext cx="287640" cy="287640"/>
            </a:xfrm>
            <a:prstGeom prst="rect">
              <a:avLst/>
            </a:prstGeom>
            <a:solidFill>
              <a:srgbClr val="FFFFFF"/>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235" name="Google Shape;235;p12"/>
            <p:cNvSpPr/>
            <p:nvPr/>
          </p:nvSpPr>
          <p:spPr>
            <a:xfrm>
              <a:off x="1422360" y="2187000"/>
              <a:ext cx="287640" cy="287640"/>
            </a:xfrm>
            <a:prstGeom prst="rect">
              <a:avLst/>
            </a:prstGeom>
            <a:solidFill>
              <a:srgbClr val="FFFFFF"/>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236" name="Google Shape;236;p12"/>
            <p:cNvSpPr/>
            <p:nvPr/>
          </p:nvSpPr>
          <p:spPr>
            <a:xfrm>
              <a:off x="1827000" y="2187000"/>
              <a:ext cx="287640" cy="287640"/>
            </a:xfrm>
            <a:prstGeom prst="rect">
              <a:avLst/>
            </a:prstGeom>
            <a:solidFill>
              <a:srgbClr val="FFFFFF"/>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237" name="Google Shape;237;p12"/>
            <p:cNvSpPr/>
            <p:nvPr/>
          </p:nvSpPr>
          <p:spPr>
            <a:xfrm>
              <a:off x="1429920" y="2659680"/>
              <a:ext cx="282960" cy="403920"/>
            </a:xfrm>
            <a:prstGeom prst="rect">
              <a:avLst/>
            </a:prstGeom>
            <a:solidFill>
              <a:srgbClr val="FFFFFF"/>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grpSp>
      <p:grpSp>
        <p:nvGrpSpPr>
          <p:cNvPr id="238" name="Google Shape;238;p12"/>
          <p:cNvGrpSpPr/>
          <p:nvPr/>
        </p:nvGrpSpPr>
        <p:grpSpPr>
          <a:xfrm>
            <a:off x="9274680" y="5868720"/>
            <a:ext cx="2959200" cy="376560"/>
            <a:chOff x="9274680" y="5868720"/>
            <a:chExt cx="2959200" cy="376560"/>
          </a:xfrm>
        </p:grpSpPr>
        <p:sp>
          <p:nvSpPr>
            <p:cNvPr id="239" name="Google Shape;239;p12"/>
            <p:cNvSpPr/>
            <p:nvPr/>
          </p:nvSpPr>
          <p:spPr>
            <a:xfrm>
              <a:off x="9274680" y="5868720"/>
              <a:ext cx="2959200" cy="376560"/>
            </a:xfrm>
            <a:prstGeom prst="rect">
              <a:avLst/>
            </a:prstGeom>
            <a:noFill/>
            <a:ln>
              <a:noFill/>
            </a:ln>
          </p:spPr>
          <p:txBody>
            <a:bodyPr spcFirstLastPara="1" wrap="square" lIns="91425" tIns="91425" rIns="91425" bIns="91425"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240" name="Google Shape;240;p12"/>
            <p:cNvSpPr txBox="1"/>
            <p:nvPr/>
          </p:nvSpPr>
          <p:spPr>
            <a:xfrm>
              <a:off x="9274680" y="5868720"/>
              <a:ext cx="2959200" cy="37656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fr-FR" sz="1400" b="0" u="none" strike="noStrike">
                  <a:solidFill>
                    <a:srgbClr val="000000"/>
                  </a:solidFill>
                  <a:latin typeface="Calibri"/>
                  <a:ea typeface="Calibri"/>
                  <a:cs typeface="Calibri"/>
                  <a:sym typeface="Calibri"/>
                </a:rPr>
                <a:t>Source: ACE outil 59, module 11</a:t>
              </a:r>
              <a:endParaRPr sz="1400" b="0" u="none" strike="noStrike">
                <a:solidFill>
                  <a:srgbClr val="000000"/>
                </a:solidFill>
                <a:latin typeface="Arial"/>
                <a:ea typeface="Arial"/>
                <a:cs typeface="Arial"/>
                <a:sym typeface="Aria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13"/>
          <p:cNvSpPr txBox="1">
            <a:spLocks noGrp="1"/>
          </p:cNvSpPr>
          <p:nvPr>
            <p:ph type="title" idx="4294967295"/>
          </p:nvPr>
        </p:nvSpPr>
        <p:spPr>
          <a:xfrm>
            <a:off x="838080" y="120600"/>
            <a:ext cx="10515240" cy="86868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1400"/>
              <a:buFont typeface="Arial"/>
              <a:buNone/>
            </a:pPr>
            <a:r>
              <a:rPr lang="fr-FR" sz="3200" b="0" i="0" u="none" strike="noStrike" cap="none">
                <a:solidFill>
                  <a:srgbClr val="000000"/>
                </a:solidFill>
                <a:latin typeface="Arial"/>
                <a:ea typeface="Arial"/>
                <a:cs typeface="Arial"/>
                <a:sym typeface="Arial"/>
              </a:rPr>
              <a:t>Comment mener les visites de suivi ?</a:t>
            </a:r>
            <a:endParaRPr sz="3500" b="0" i="0" u="none" strike="noStrike" cap="none">
              <a:solidFill>
                <a:srgbClr val="000000"/>
              </a:solidFill>
              <a:latin typeface="Arial"/>
              <a:ea typeface="Arial"/>
              <a:cs typeface="Arial"/>
              <a:sym typeface="Arial"/>
            </a:endParaRPr>
          </a:p>
        </p:txBody>
      </p:sp>
      <p:sp>
        <p:nvSpPr>
          <p:cNvPr id="249" name="Google Shape;249;p13"/>
          <p:cNvSpPr/>
          <p:nvPr/>
        </p:nvSpPr>
        <p:spPr>
          <a:xfrm rot="-3238800">
            <a:off x="5017680" y="1815840"/>
            <a:ext cx="334440" cy="169920"/>
          </a:xfrm>
          <a:prstGeom prst="rect">
            <a:avLst/>
          </a:prstGeom>
          <a:solidFill>
            <a:srgbClr val="02659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nvGrpSpPr>
          <p:cNvPr id="250" name="Google Shape;250;p13"/>
          <p:cNvGrpSpPr/>
          <p:nvPr/>
        </p:nvGrpSpPr>
        <p:grpSpPr>
          <a:xfrm>
            <a:off x="990000" y="1900800"/>
            <a:ext cx="3889800" cy="3646800"/>
            <a:chOff x="990000" y="1900800"/>
            <a:chExt cx="3889800" cy="3646800"/>
          </a:xfrm>
        </p:grpSpPr>
        <p:grpSp>
          <p:nvGrpSpPr>
            <p:cNvPr id="251" name="Google Shape;251;p13"/>
            <p:cNvGrpSpPr/>
            <p:nvPr/>
          </p:nvGrpSpPr>
          <p:grpSpPr>
            <a:xfrm>
              <a:off x="1128240" y="2900160"/>
              <a:ext cx="2408760" cy="2074680"/>
              <a:chOff x="1128240" y="2900160"/>
              <a:chExt cx="2408760" cy="2074680"/>
            </a:xfrm>
          </p:grpSpPr>
          <p:sp>
            <p:nvSpPr>
              <p:cNvPr id="252" name="Google Shape;252;p13"/>
              <p:cNvSpPr/>
              <p:nvPr/>
            </p:nvSpPr>
            <p:spPr>
              <a:xfrm>
                <a:off x="1585080" y="2900160"/>
                <a:ext cx="1951920" cy="1679400"/>
              </a:xfrm>
              <a:custGeom>
                <a:avLst/>
                <a:gdLst/>
                <a:ahLst/>
                <a:cxnLst/>
                <a:rect l="l" t="t" r="r" b="b"/>
                <a:pathLst>
                  <a:path w="5422" h="4665" extrusionOk="0">
                    <a:moveTo>
                      <a:pt x="0" y="1802"/>
                    </a:moveTo>
                    <a:cubicBezTo>
                      <a:pt x="1342" y="2718"/>
                      <a:pt x="3600" y="2293"/>
                      <a:pt x="4517" y="951"/>
                    </a:cubicBezTo>
                    <a:lnTo>
                      <a:pt x="2082" y="4516"/>
                    </a:lnTo>
                    <a:cubicBezTo>
                      <a:pt x="2998" y="3175"/>
                      <a:pt x="2573" y="917"/>
                      <a:pt x="1231" y="0"/>
                    </a:cubicBezTo>
                    <a:lnTo>
                      <a:pt x="5422" y="2863"/>
                    </a:lnTo>
                    <a:cubicBezTo>
                      <a:pt x="4080" y="1947"/>
                      <a:pt x="1822" y="2372"/>
                      <a:pt x="906" y="3713"/>
                    </a:cubicBezTo>
                    <a:lnTo>
                      <a:pt x="3341" y="148"/>
                    </a:lnTo>
                    <a:cubicBezTo>
                      <a:pt x="2424" y="1490"/>
                      <a:pt x="2850" y="3748"/>
                      <a:pt x="4191" y="4665"/>
                    </a:cubicBezTo>
                    <a:lnTo>
                      <a:pt x="0" y="1802"/>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253" name="Google Shape;253;p13"/>
              <p:cNvSpPr/>
              <p:nvPr/>
            </p:nvSpPr>
            <p:spPr>
              <a:xfrm>
                <a:off x="1128240" y="3172680"/>
                <a:ext cx="1775160" cy="1802160"/>
              </a:xfrm>
              <a:custGeom>
                <a:avLst/>
                <a:gdLst/>
                <a:ahLst/>
                <a:cxnLst/>
                <a:rect l="l" t="t" r="r" b="b"/>
                <a:pathLst>
                  <a:path w="4931" h="5006" extrusionOk="0">
                    <a:moveTo>
                      <a:pt x="405" y="847"/>
                    </a:moveTo>
                    <a:cubicBezTo>
                      <a:pt x="1337" y="2179"/>
                      <a:pt x="3600" y="2579"/>
                      <a:pt x="4931" y="1647"/>
                    </a:cubicBezTo>
                    <a:lnTo>
                      <a:pt x="816" y="4526"/>
                    </a:lnTo>
                    <a:cubicBezTo>
                      <a:pt x="2148" y="3594"/>
                      <a:pt x="2548" y="1331"/>
                      <a:pt x="1616" y="0"/>
                    </a:cubicBezTo>
                    <a:lnTo>
                      <a:pt x="4526" y="4159"/>
                    </a:lnTo>
                    <a:cubicBezTo>
                      <a:pt x="3594" y="2828"/>
                      <a:pt x="1331" y="2428"/>
                      <a:pt x="0" y="3359"/>
                    </a:cubicBezTo>
                    <a:lnTo>
                      <a:pt x="4115" y="480"/>
                    </a:lnTo>
                    <a:cubicBezTo>
                      <a:pt x="2783" y="1412"/>
                      <a:pt x="2383" y="3675"/>
                      <a:pt x="3315" y="5006"/>
                    </a:cubicBezTo>
                    <a:lnTo>
                      <a:pt x="405" y="847"/>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sp>
          <p:nvSpPr>
            <p:cNvPr id="254" name="Google Shape;254;p13"/>
            <p:cNvSpPr/>
            <p:nvPr/>
          </p:nvSpPr>
          <p:spPr>
            <a:xfrm rot="-1093800">
              <a:off x="1622520" y="2904120"/>
              <a:ext cx="152640" cy="1089720"/>
            </a:xfrm>
            <a:prstGeom prst="rect">
              <a:avLst/>
            </a:pr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255" name="Google Shape;255;p13"/>
            <p:cNvSpPr/>
            <p:nvPr/>
          </p:nvSpPr>
          <p:spPr>
            <a:xfrm>
              <a:off x="1847520" y="2764080"/>
              <a:ext cx="973080" cy="1283040"/>
            </a:xfrm>
            <a:custGeom>
              <a:avLst/>
              <a:gdLst/>
              <a:ahLst/>
              <a:cxnLst/>
              <a:rect l="l" t="t" r="r" b="b"/>
              <a:pathLst>
                <a:path w="2703" h="3564" extrusionOk="0">
                  <a:moveTo>
                    <a:pt x="327" y="0"/>
                  </a:moveTo>
                  <a:cubicBezTo>
                    <a:pt x="222" y="1067"/>
                    <a:pt x="1183" y="2237"/>
                    <a:pt x="2250" y="2342"/>
                  </a:cubicBezTo>
                  <a:lnTo>
                    <a:pt x="360" y="2157"/>
                  </a:lnTo>
                  <a:cubicBezTo>
                    <a:pt x="1427" y="2261"/>
                    <a:pt x="2599" y="1300"/>
                    <a:pt x="2703" y="233"/>
                  </a:cubicBezTo>
                  <a:lnTo>
                    <a:pt x="2377" y="3564"/>
                  </a:lnTo>
                  <a:cubicBezTo>
                    <a:pt x="2481" y="2498"/>
                    <a:pt x="1519" y="1327"/>
                    <a:pt x="452" y="1222"/>
                  </a:cubicBezTo>
                  <a:lnTo>
                    <a:pt x="2342" y="1407"/>
                  </a:lnTo>
                  <a:cubicBezTo>
                    <a:pt x="1275" y="1303"/>
                    <a:pt x="105" y="2265"/>
                    <a:pt x="0" y="3331"/>
                  </a:cubicBezTo>
                  <a:lnTo>
                    <a:pt x="327" y="0"/>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cxnSp>
          <p:nvCxnSpPr>
            <p:cNvPr id="256" name="Google Shape;256;p13"/>
            <p:cNvCxnSpPr/>
            <p:nvPr/>
          </p:nvCxnSpPr>
          <p:spPr>
            <a:xfrm flipH="1">
              <a:off x="1864800" y="3020760"/>
              <a:ext cx="250560" cy="335880"/>
            </a:xfrm>
            <a:prstGeom prst="bentConnector2">
              <a:avLst/>
            </a:prstGeom>
            <a:noFill/>
            <a:ln w="28425" cap="flat" cmpd="sng">
              <a:solidFill>
                <a:srgbClr val="026593"/>
              </a:solidFill>
              <a:prstDash val="solid"/>
              <a:round/>
              <a:headEnd type="none" w="sm" len="sm"/>
              <a:tailEnd type="none" w="sm" len="sm"/>
            </a:ln>
          </p:spPr>
        </p:cxnSp>
        <p:grpSp>
          <p:nvGrpSpPr>
            <p:cNvPr id="257" name="Google Shape;257;p13"/>
            <p:cNvGrpSpPr/>
            <p:nvPr/>
          </p:nvGrpSpPr>
          <p:grpSpPr>
            <a:xfrm>
              <a:off x="990000" y="1900800"/>
              <a:ext cx="3889800" cy="3646800"/>
              <a:chOff x="990000" y="1900800"/>
              <a:chExt cx="3889800" cy="3646800"/>
            </a:xfrm>
          </p:grpSpPr>
          <p:sp>
            <p:nvSpPr>
              <p:cNvPr id="258" name="Google Shape;258;p13"/>
              <p:cNvSpPr/>
              <p:nvPr/>
            </p:nvSpPr>
            <p:spPr>
              <a:xfrm>
                <a:off x="2198160" y="3378960"/>
                <a:ext cx="1469520" cy="1870920"/>
              </a:xfrm>
              <a:custGeom>
                <a:avLst/>
                <a:gdLst/>
                <a:ahLst/>
                <a:cxnLst/>
                <a:rect l="l" t="t" r="r" b="b"/>
                <a:pathLst>
                  <a:path w="4082" h="5197" extrusionOk="0">
                    <a:moveTo>
                      <a:pt x="4082" y="5197"/>
                    </a:moveTo>
                    <a:lnTo>
                      <a:pt x="0" y="5197"/>
                    </a:lnTo>
                    <a:lnTo>
                      <a:pt x="823" y="0"/>
                    </a:lnTo>
                    <a:lnTo>
                      <a:pt x="3260" y="0"/>
                    </a:lnTo>
                    <a:lnTo>
                      <a:pt x="4082" y="5197"/>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259" name="Google Shape;259;p13"/>
              <p:cNvSpPr/>
              <p:nvPr/>
            </p:nvSpPr>
            <p:spPr>
              <a:xfrm>
                <a:off x="990000" y="2744640"/>
                <a:ext cx="3889800" cy="2802960"/>
              </a:xfrm>
              <a:custGeom>
                <a:avLst/>
                <a:gdLst/>
                <a:ahLst/>
                <a:cxnLst/>
                <a:rect l="l" t="t" r="r" b="b"/>
                <a:pathLst>
                  <a:path w="10805" h="7786" extrusionOk="0">
                    <a:moveTo>
                      <a:pt x="10805" y="895"/>
                    </a:moveTo>
                    <a:cubicBezTo>
                      <a:pt x="7359" y="895"/>
                      <a:pt x="3914" y="4340"/>
                      <a:pt x="3914" y="7786"/>
                    </a:cubicBezTo>
                    <a:lnTo>
                      <a:pt x="3914" y="0"/>
                    </a:lnTo>
                    <a:cubicBezTo>
                      <a:pt x="3914" y="3445"/>
                      <a:pt x="7359" y="6890"/>
                      <a:pt x="10805" y="6890"/>
                    </a:cubicBezTo>
                    <a:lnTo>
                      <a:pt x="0" y="6890"/>
                    </a:lnTo>
                    <a:cubicBezTo>
                      <a:pt x="3445" y="6890"/>
                      <a:pt x="6891" y="3445"/>
                      <a:pt x="6891" y="0"/>
                    </a:cubicBezTo>
                    <a:lnTo>
                      <a:pt x="6891" y="7786"/>
                    </a:lnTo>
                    <a:cubicBezTo>
                      <a:pt x="6891" y="4340"/>
                      <a:pt x="3445" y="895"/>
                      <a:pt x="0" y="895"/>
                    </a:cubicBezTo>
                    <a:lnTo>
                      <a:pt x="10805" y="895"/>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260" name="Google Shape;260;p13"/>
              <p:cNvSpPr/>
              <p:nvPr/>
            </p:nvSpPr>
            <p:spPr>
              <a:xfrm>
                <a:off x="2391120" y="1900800"/>
                <a:ext cx="1083600" cy="995040"/>
              </a:xfrm>
              <a:custGeom>
                <a:avLst/>
                <a:gdLst/>
                <a:ahLst/>
                <a:cxnLst/>
                <a:rect l="l" t="t" r="r" b="b"/>
                <a:pathLst>
                  <a:path w="3010" h="2764" extrusionOk="0">
                    <a:moveTo>
                      <a:pt x="1505" y="0"/>
                    </a:moveTo>
                    <a:cubicBezTo>
                      <a:pt x="2358" y="0"/>
                      <a:pt x="3010" y="599"/>
                      <a:pt x="3010" y="1382"/>
                    </a:cubicBezTo>
                    <a:cubicBezTo>
                      <a:pt x="3010" y="2165"/>
                      <a:pt x="2358" y="2764"/>
                      <a:pt x="1505" y="2764"/>
                    </a:cubicBezTo>
                    <a:cubicBezTo>
                      <a:pt x="652" y="2764"/>
                      <a:pt x="0" y="2165"/>
                      <a:pt x="0" y="1382"/>
                    </a:cubicBezTo>
                    <a:cubicBezTo>
                      <a:pt x="0" y="599"/>
                      <a:pt x="652" y="0"/>
                      <a:pt x="1505" y="0"/>
                    </a:cubicBez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grpSp>
      <p:sp>
        <p:nvSpPr>
          <p:cNvPr id="261" name="Google Shape;261;p13"/>
          <p:cNvSpPr/>
          <p:nvPr/>
        </p:nvSpPr>
        <p:spPr>
          <a:xfrm rot="-3238800">
            <a:off x="5017680" y="2674440"/>
            <a:ext cx="334440" cy="169920"/>
          </a:xfrm>
          <a:prstGeom prst="rect">
            <a:avLst/>
          </a:prstGeom>
          <a:solidFill>
            <a:srgbClr val="02659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nvGrpSpPr>
          <p:cNvPr id="262" name="Google Shape;262;p13"/>
          <p:cNvGrpSpPr/>
          <p:nvPr/>
        </p:nvGrpSpPr>
        <p:grpSpPr>
          <a:xfrm>
            <a:off x="5638320" y="1808280"/>
            <a:ext cx="5142960" cy="3971100"/>
            <a:chOff x="5638320" y="1808280"/>
            <a:chExt cx="5142960" cy="3971100"/>
          </a:xfrm>
        </p:grpSpPr>
        <p:sp>
          <p:nvSpPr>
            <p:cNvPr id="263" name="Google Shape;263;p13"/>
            <p:cNvSpPr/>
            <p:nvPr/>
          </p:nvSpPr>
          <p:spPr>
            <a:xfrm>
              <a:off x="5638320" y="1808280"/>
              <a:ext cx="5142960" cy="365796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264" name="Google Shape;264;p13"/>
            <p:cNvSpPr txBox="1"/>
            <p:nvPr/>
          </p:nvSpPr>
          <p:spPr>
            <a:xfrm>
              <a:off x="5638320" y="1808280"/>
              <a:ext cx="5142900" cy="3971100"/>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None/>
              </a:pPr>
              <a:r>
                <a:rPr lang="fr-FR" sz="2000" b="0" u="none" strike="noStrike">
                  <a:solidFill>
                    <a:srgbClr val="000000"/>
                  </a:solidFill>
                  <a:latin typeface="Calibri"/>
                  <a:ea typeface="Calibri"/>
                  <a:cs typeface="Calibri"/>
                  <a:sym typeface="Calibri"/>
                </a:rPr>
                <a:t>Visites </a:t>
              </a:r>
              <a:r>
                <a:rPr lang="fr-FR" sz="2000">
                  <a:latin typeface="Calibri"/>
                  <a:ea typeface="Calibri"/>
                  <a:cs typeface="Calibri"/>
                  <a:sym typeface="Calibri"/>
                </a:rPr>
                <a:t>inopinées de temps en temps </a:t>
              </a:r>
              <a:r>
                <a:rPr lang="fr-FR" sz="2000" b="0" u="none" strike="noStrike">
                  <a:solidFill>
                    <a:srgbClr val="000000"/>
                  </a:solidFill>
                  <a:latin typeface="Calibri"/>
                  <a:ea typeface="Calibri"/>
                  <a:cs typeface="Calibri"/>
                  <a:sym typeface="Calibri"/>
                </a:rPr>
                <a:t>en plus des visites planifiées</a:t>
              </a:r>
              <a:endParaRPr sz="2000" b="0" u="none" strike="noStrike">
                <a:solidFill>
                  <a:srgbClr val="000000"/>
                </a:solidFill>
                <a:latin typeface="Arial"/>
                <a:ea typeface="Arial"/>
                <a:cs typeface="Arial"/>
                <a:sym typeface="Arial"/>
              </a:endParaRPr>
            </a:p>
            <a:p>
              <a:pPr marL="0" marR="0" lvl="0" indent="0" algn="l" rtl="0">
                <a:lnSpc>
                  <a:spcPct val="90000"/>
                </a:lnSpc>
                <a:spcBef>
                  <a:spcPts val="0"/>
                </a:spcBef>
                <a:spcAft>
                  <a:spcPts val="0"/>
                </a:spcAft>
                <a:buNone/>
              </a:pPr>
              <a:endParaRPr sz="2000" b="0" u="none" strike="noStrike">
                <a:solidFill>
                  <a:srgbClr val="000000"/>
                </a:solidFill>
                <a:latin typeface="Arial"/>
                <a:ea typeface="Arial"/>
                <a:cs typeface="Arial"/>
                <a:sym typeface="Arial"/>
              </a:endParaRPr>
            </a:p>
            <a:p>
              <a:pPr marL="0" marR="0" lvl="0" indent="0" algn="l" rtl="0">
                <a:lnSpc>
                  <a:spcPct val="90000"/>
                </a:lnSpc>
                <a:spcBef>
                  <a:spcPts val="0"/>
                </a:spcBef>
                <a:spcAft>
                  <a:spcPts val="0"/>
                </a:spcAft>
                <a:buNone/>
              </a:pPr>
              <a:r>
                <a:rPr lang="fr-FR" sz="2000" b="0" u="none" strike="noStrike">
                  <a:solidFill>
                    <a:srgbClr val="000000"/>
                  </a:solidFill>
                  <a:latin typeface="Calibri"/>
                  <a:ea typeface="Calibri"/>
                  <a:cs typeface="Calibri"/>
                  <a:sym typeface="Calibri"/>
                </a:rPr>
                <a:t>Voir chaque enfant seul et dans un </a:t>
              </a:r>
              <a:r>
                <a:rPr lang="fr-FR" sz="2000">
                  <a:latin typeface="Calibri"/>
                  <a:ea typeface="Calibri"/>
                  <a:cs typeface="Calibri"/>
                  <a:sym typeface="Calibri"/>
                </a:rPr>
                <a:t>lieu </a:t>
              </a:r>
              <a:r>
                <a:rPr lang="fr-FR" sz="2000" b="0" u="none" strike="noStrike">
                  <a:solidFill>
                    <a:srgbClr val="000000"/>
                  </a:solidFill>
                  <a:latin typeface="Calibri"/>
                  <a:ea typeface="Calibri"/>
                  <a:cs typeface="Calibri"/>
                  <a:sym typeface="Calibri"/>
                </a:rPr>
                <a:t>privé, au moins pour une partie de </a:t>
              </a:r>
              <a:r>
                <a:rPr lang="fr-FR" sz="2000">
                  <a:latin typeface="Calibri"/>
                  <a:ea typeface="Calibri"/>
                  <a:cs typeface="Calibri"/>
                  <a:sym typeface="Calibri"/>
                </a:rPr>
                <a:t>chaque</a:t>
              </a:r>
              <a:r>
                <a:rPr lang="fr-FR" sz="2000" b="0" u="none" strike="noStrike">
                  <a:solidFill>
                    <a:srgbClr val="000000"/>
                  </a:solidFill>
                  <a:latin typeface="Calibri"/>
                  <a:ea typeface="Calibri"/>
                  <a:cs typeface="Calibri"/>
                  <a:sym typeface="Calibri"/>
                </a:rPr>
                <a:t> visite</a:t>
              </a:r>
              <a:endParaRPr sz="2000" b="0" u="none" strike="noStrike">
                <a:solidFill>
                  <a:srgbClr val="000000"/>
                </a:solidFill>
                <a:latin typeface="Arial"/>
                <a:ea typeface="Arial"/>
                <a:cs typeface="Arial"/>
                <a:sym typeface="Arial"/>
              </a:endParaRPr>
            </a:p>
            <a:p>
              <a:pPr marL="0" marR="0" lvl="0" indent="0" algn="l" rtl="0">
                <a:lnSpc>
                  <a:spcPct val="90000"/>
                </a:lnSpc>
                <a:spcBef>
                  <a:spcPts val="0"/>
                </a:spcBef>
                <a:spcAft>
                  <a:spcPts val="0"/>
                </a:spcAft>
                <a:buNone/>
              </a:pPr>
              <a:endParaRPr sz="2000" b="0" u="none" strike="noStrike">
                <a:solidFill>
                  <a:srgbClr val="000000"/>
                </a:solidFill>
                <a:latin typeface="Arial"/>
                <a:ea typeface="Arial"/>
                <a:cs typeface="Arial"/>
                <a:sym typeface="Arial"/>
              </a:endParaRPr>
            </a:p>
            <a:p>
              <a:pPr marL="0" marR="0" lvl="0" indent="0" algn="l" rtl="0">
                <a:lnSpc>
                  <a:spcPct val="90000"/>
                </a:lnSpc>
                <a:spcBef>
                  <a:spcPts val="0"/>
                </a:spcBef>
                <a:spcAft>
                  <a:spcPts val="0"/>
                </a:spcAft>
                <a:buNone/>
              </a:pPr>
              <a:r>
                <a:rPr lang="fr-FR" sz="2000" b="0" u="none" strike="noStrike">
                  <a:solidFill>
                    <a:srgbClr val="000000"/>
                  </a:solidFill>
                  <a:latin typeface="Calibri"/>
                  <a:ea typeface="Calibri"/>
                  <a:cs typeface="Calibri"/>
                  <a:sym typeface="Calibri"/>
                </a:rPr>
                <a:t>Passer suffisamment de temps </a:t>
              </a:r>
              <a:r>
                <a:rPr lang="fr-FR" sz="2000">
                  <a:latin typeface="Calibri"/>
                  <a:ea typeface="Calibri"/>
                  <a:cs typeface="Calibri"/>
                  <a:sym typeface="Calibri"/>
                </a:rPr>
                <a:t>pour </a:t>
              </a:r>
              <a:r>
                <a:rPr lang="fr-FR" sz="2000" b="0" u="none" strike="noStrike">
                  <a:solidFill>
                    <a:srgbClr val="000000"/>
                  </a:solidFill>
                  <a:latin typeface="Calibri"/>
                  <a:ea typeface="Calibri"/>
                  <a:cs typeface="Calibri"/>
                  <a:sym typeface="Calibri"/>
                </a:rPr>
                <a:t>observer l'enfant  et ses interactions</a:t>
              </a:r>
              <a:endParaRPr sz="2000" b="0" u="none" strike="noStrike">
                <a:solidFill>
                  <a:srgbClr val="000000"/>
                </a:solidFill>
                <a:latin typeface="Arial"/>
                <a:ea typeface="Arial"/>
                <a:cs typeface="Arial"/>
                <a:sym typeface="Arial"/>
              </a:endParaRPr>
            </a:p>
            <a:p>
              <a:pPr marL="0" marR="0" lvl="0" indent="0" algn="l" rtl="0">
                <a:lnSpc>
                  <a:spcPct val="90000"/>
                </a:lnSpc>
                <a:spcBef>
                  <a:spcPts val="0"/>
                </a:spcBef>
                <a:spcAft>
                  <a:spcPts val="0"/>
                </a:spcAft>
                <a:buNone/>
              </a:pPr>
              <a:endParaRPr sz="2000" b="0" u="none" strike="noStrike">
                <a:solidFill>
                  <a:srgbClr val="000000"/>
                </a:solidFill>
                <a:latin typeface="Arial"/>
                <a:ea typeface="Arial"/>
                <a:cs typeface="Arial"/>
                <a:sym typeface="Arial"/>
              </a:endParaRPr>
            </a:p>
            <a:p>
              <a:pPr marL="0" marR="0" lvl="0" indent="0" algn="l" rtl="0">
                <a:lnSpc>
                  <a:spcPct val="90000"/>
                </a:lnSpc>
                <a:spcBef>
                  <a:spcPts val="0"/>
                </a:spcBef>
                <a:spcAft>
                  <a:spcPts val="0"/>
                </a:spcAft>
                <a:buNone/>
              </a:pPr>
              <a:r>
                <a:rPr lang="fr-FR" sz="2000" b="0" u="none" strike="noStrike">
                  <a:solidFill>
                    <a:srgbClr val="000000"/>
                  </a:solidFill>
                  <a:latin typeface="Calibri"/>
                  <a:ea typeface="Calibri"/>
                  <a:cs typeface="Calibri"/>
                  <a:sym typeface="Calibri"/>
                </a:rPr>
                <a:t>Traiter immédiatement les </a:t>
              </a:r>
              <a:r>
                <a:rPr lang="fr-FR" sz="2000">
                  <a:latin typeface="Calibri"/>
                  <a:ea typeface="Calibri"/>
                  <a:cs typeface="Calibri"/>
                  <a:sym typeface="Calibri"/>
                </a:rPr>
                <a:t>préoccupations </a:t>
              </a:r>
              <a:r>
                <a:rPr lang="fr-FR" sz="2000" b="0" u="none" strike="noStrike">
                  <a:solidFill>
                    <a:srgbClr val="000000"/>
                  </a:solidFill>
                  <a:latin typeface="Calibri"/>
                  <a:ea typeface="Calibri"/>
                  <a:cs typeface="Calibri"/>
                  <a:sym typeface="Calibri"/>
                </a:rPr>
                <a:t>urgentes </a:t>
              </a:r>
              <a:r>
                <a:rPr lang="fr-FR" sz="2000">
                  <a:latin typeface="Calibri"/>
                  <a:ea typeface="Calibri"/>
                  <a:cs typeface="Calibri"/>
                  <a:sym typeface="Calibri"/>
                </a:rPr>
                <a:t>selon les </a:t>
              </a:r>
              <a:r>
                <a:rPr lang="fr-FR" sz="2000" b="0" u="none" strike="noStrike">
                  <a:solidFill>
                    <a:srgbClr val="000000"/>
                  </a:solidFill>
                  <a:latin typeface="Calibri"/>
                  <a:ea typeface="Calibri"/>
                  <a:cs typeface="Calibri"/>
                  <a:sym typeface="Calibri"/>
                </a:rPr>
                <a:t> procédures convenues.</a:t>
              </a:r>
              <a:endParaRPr sz="2000" b="0" u="none" strike="noStrike">
                <a:solidFill>
                  <a:srgbClr val="000000"/>
                </a:solidFill>
                <a:latin typeface="Arial"/>
                <a:ea typeface="Arial"/>
                <a:cs typeface="Arial"/>
                <a:sym typeface="Arial"/>
              </a:endParaRPr>
            </a:p>
            <a:p>
              <a:pPr marL="0" marR="0" lvl="0" indent="0" algn="l" rtl="0">
                <a:lnSpc>
                  <a:spcPct val="90000"/>
                </a:lnSpc>
                <a:spcBef>
                  <a:spcPts val="0"/>
                </a:spcBef>
                <a:spcAft>
                  <a:spcPts val="0"/>
                </a:spcAft>
                <a:buNone/>
              </a:pPr>
              <a:endParaRPr sz="2000" b="0" u="none" strike="noStrike">
                <a:solidFill>
                  <a:srgbClr val="000000"/>
                </a:solidFill>
                <a:latin typeface="Arial"/>
                <a:ea typeface="Arial"/>
                <a:cs typeface="Arial"/>
                <a:sym typeface="Arial"/>
              </a:endParaRPr>
            </a:p>
            <a:p>
              <a:pPr marL="0" marR="0" lvl="0" indent="0" algn="l" rtl="0">
                <a:lnSpc>
                  <a:spcPct val="90000"/>
                </a:lnSpc>
                <a:spcBef>
                  <a:spcPts val="0"/>
                </a:spcBef>
                <a:spcAft>
                  <a:spcPts val="0"/>
                </a:spcAft>
                <a:buNone/>
              </a:pPr>
              <a:r>
                <a:rPr lang="fr-FR" sz="2000">
                  <a:latin typeface="Calibri"/>
                  <a:ea typeface="Calibri"/>
                  <a:cs typeface="Calibri"/>
                  <a:sym typeface="Calibri"/>
                </a:rPr>
                <a:t>Documenter </a:t>
              </a:r>
              <a:r>
                <a:rPr lang="fr-FR" sz="2000" b="0" u="none" strike="noStrike">
                  <a:solidFill>
                    <a:srgbClr val="000000"/>
                  </a:solidFill>
                  <a:latin typeface="Calibri"/>
                  <a:ea typeface="Calibri"/>
                  <a:cs typeface="Calibri"/>
                  <a:sym typeface="Calibri"/>
                </a:rPr>
                <a:t>chaque visite dans le dossier de l'enfant</a:t>
              </a:r>
              <a:endParaRPr sz="2000" b="0" u="none" strike="noStrike">
                <a:solidFill>
                  <a:srgbClr val="000000"/>
                </a:solidFill>
                <a:latin typeface="Arial"/>
                <a:ea typeface="Arial"/>
                <a:cs typeface="Arial"/>
                <a:sym typeface="Arial"/>
              </a:endParaRPr>
            </a:p>
          </p:txBody>
        </p:sp>
      </p:grpSp>
      <p:sp>
        <p:nvSpPr>
          <p:cNvPr id="265" name="Google Shape;265;p13"/>
          <p:cNvSpPr/>
          <p:nvPr/>
        </p:nvSpPr>
        <p:spPr>
          <a:xfrm rot="-3238800">
            <a:off x="5017680" y="3483720"/>
            <a:ext cx="334440" cy="169920"/>
          </a:xfrm>
          <a:prstGeom prst="rect">
            <a:avLst/>
          </a:prstGeom>
          <a:solidFill>
            <a:srgbClr val="02659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266" name="Google Shape;266;p13"/>
          <p:cNvSpPr/>
          <p:nvPr/>
        </p:nvSpPr>
        <p:spPr>
          <a:xfrm rot="-3238800">
            <a:off x="5017680" y="4293000"/>
            <a:ext cx="334440" cy="169920"/>
          </a:xfrm>
          <a:prstGeom prst="rect">
            <a:avLst/>
          </a:prstGeom>
          <a:solidFill>
            <a:srgbClr val="02659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267" name="Google Shape;267;p13"/>
          <p:cNvSpPr/>
          <p:nvPr/>
        </p:nvSpPr>
        <p:spPr>
          <a:xfrm rot="-3238800">
            <a:off x="5017680" y="5102280"/>
            <a:ext cx="334440" cy="169920"/>
          </a:xfrm>
          <a:prstGeom prst="rect">
            <a:avLst/>
          </a:prstGeom>
          <a:solidFill>
            <a:srgbClr val="02659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nvGrpSpPr>
          <p:cNvPr id="268" name="Google Shape;268;p13"/>
          <p:cNvGrpSpPr/>
          <p:nvPr/>
        </p:nvGrpSpPr>
        <p:grpSpPr>
          <a:xfrm>
            <a:off x="9274680" y="5868720"/>
            <a:ext cx="2959200" cy="507960"/>
            <a:chOff x="9274680" y="5868720"/>
            <a:chExt cx="2959200" cy="507960"/>
          </a:xfrm>
        </p:grpSpPr>
        <p:sp>
          <p:nvSpPr>
            <p:cNvPr id="269" name="Google Shape;269;p13"/>
            <p:cNvSpPr/>
            <p:nvPr/>
          </p:nvSpPr>
          <p:spPr>
            <a:xfrm>
              <a:off x="9274680" y="5868720"/>
              <a:ext cx="2959200" cy="376560"/>
            </a:xfrm>
            <a:prstGeom prst="rect">
              <a:avLst/>
            </a:prstGeom>
            <a:noFill/>
            <a:ln>
              <a:noFill/>
            </a:ln>
          </p:spPr>
          <p:txBody>
            <a:bodyPr spcFirstLastPara="1" wrap="square" lIns="91425" tIns="91425" rIns="91425" bIns="91425"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270" name="Google Shape;270;p13"/>
            <p:cNvSpPr txBox="1"/>
            <p:nvPr/>
          </p:nvSpPr>
          <p:spPr>
            <a:xfrm>
              <a:off x="9274680" y="5868720"/>
              <a:ext cx="2959200" cy="50796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fr-FR" sz="1400" b="0" u="none" strike="noStrike">
                  <a:solidFill>
                    <a:srgbClr val="000000"/>
                  </a:solidFill>
                  <a:latin typeface="Helvetica Neue"/>
                  <a:ea typeface="Helvetica Neue"/>
                  <a:cs typeface="Helvetica Neue"/>
                  <a:sym typeface="Helvetica Neue"/>
                </a:rPr>
                <a:t>Source: ACE outil 59, module 11</a:t>
              </a:r>
              <a:endParaRPr sz="1400" b="0" u="none" strike="noStrike">
                <a:solidFill>
                  <a:srgbClr val="000000"/>
                </a:solidFill>
                <a:latin typeface="Arial"/>
                <a:ea typeface="Arial"/>
                <a:cs typeface="Arial"/>
                <a:sym typeface="Arial"/>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grpSp>
        <p:nvGrpSpPr>
          <p:cNvPr id="275" name="Google Shape;275;p14"/>
          <p:cNvGrpSpPr/>
          <p:nvPr/>
        </p:nvGrpSpPr>
        <p:grpSpPr>
          <a:xfrm>
            <a:off x="371160" y="595080"/>
            <a:ext cx="10443960" cy="6022200"/>
            <a:chOff x="371160" y="595080"/>
            <a:chExt cx="10443960" cy="6022200"/>
          </a:xfrm>
        </p:grpSpPr>
        <p:sp>
          <p:nvSpPr>
            <p:cNvPr id="276" name="Google Shape;276;p14"/>
            <p:cNvSpPr/>
            <p:nvPr/>
          </p:nvSpPr>
          <p:spPr>
            <a:xfrm>
              <a:off x="371160" y="595080"/>
              <a:ext cx="10443960" cy="529380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277" name="Google Shape;277;p14"/>
            <p:cNvSpPr txBox="1"/>
            <p:nvPr/>
          </p:nvSpPr>
          <p:spPr>
            <a:xfrm>
              <a:off x="371160" y="595080"/>
              <a:ext cx="10443900" cy="6022200"/>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fr-FR" sz="2400" b="1" u="none" strike="noStrike">
                  <a:solidFill>
                    <a:srgbClr val="000000"/>
                  </a:solidFill>
                  <a:latin typeface="Helvetica Neue"/>
                  <a:ea typeface="Helvetica Neue"/>
                  <a:cs typeface="Helvetica Neue"/>
                  <a:sym typeface="Helvetica Neue"/>
                </a:rPr>
                <a:t>Activité 2 – </a:t>
              </a:r>
              <a:r>
                <a:rPr lang="fr-FR" sz="2400" b="1">
                  <a:latin typeface="Helvetica Neue"/>
                  <a:ea typeface="Helvetica Neue"/>
                  <a:cs typeface="Helvetica Neue"/>
                  <a:sym typeface="Helvetica Neue"/>
                </a:rPr>
                <a:t>Atténuer d</a:t>
              </a:r>
              <a:r>
                <a:rPr lang="fr-FR" sz="2400" b="1" u="none" strike="noStrike">
                  <a:solidFill>
                    <a:srgbClr val="000000"/>
                  </a:solidFill>
                  <a:latin typeface="Helvetica Neue"/>
                  <a:ea typeface="Helvetica Neue"/>
                  <a:cs typeface="Helvetica Neue"/>
                  <a:sym typeface="Helvetica Neue"/>
                </a:rPr>
                <a:t>es Risques liés au soutien </a:t>
              </a:r>
              <a:endParaRPr sz="2400" b="1" u="none" strike="noStrike">
                <a:solidFill>
                  <a:srgbClr val="000000"/>
                </a:solidFill>
                <a:latin typeface="Helvetica Neue"/>
                <a:ea typeface="Helvetica Neue"/>
                <a:cs typeface="Helvetica Neue"/>
                <a:sym typeface="Helvetica Neue"/>
              </a:endParaRPr>
            </a:p>
            <a:p>
              <a:pPr marL="0" marR="0" lvl="0" indent="0" algn="l" rtl="0">
                <a:lnSpc>
                  <a:spcPct val="150000"/>
                </a:lnSpc>
                <a:spcBef>
                  <a:spcPts val="0"/>
                </a:spcBef>
                <a:spcAft>
                  <a:spcPts val="0"/>
                </a:spcAft>
                <a:buNone/>
              </a:pPr>
              <a:r>
                <a:rPr lang="fr-FR" sz="2400" b="1" u="none" strike="noStrike">
                  <a:solidFill>
                    <a:srgbClr val="000000"/>
                  </a:solidFill>
                  <a:latin typeface="Helvetica Neue"/>
                  <a:ea typeface="Helvetica Neue"/>
                  <a:cs typeface="Helvetica Neue"/>
                  <a:sym typeface="Helvetica Neue"/>
                </a:rPr>
                <a:t>des structures </a:t>
              </a:r>
              <a:r>
                <a:rPr lang="fr-FR" sz="2400" b="1">
                  <a:latin typeface="Helvetica Neue"/>
                  <a:ea typeface="Helvetica Neue"/>
                  <a:cs typeface="Helvetica Neue"/>
                  <a:sym typeface="Helvetica Neue"/>
                </a:rPr>
                <a:t>de</a:t>
              </a:r>
              <a:r>
                <a:rPr lang="fr-FR" sz="2400" b="1" u="none" strike="noStrike">
                  <a:solidFill>
                    <a:srgbClr val="000000"/>
                  </a:solidFill>
                  <a:latin typeface="Helvetica Neue"/>
                  <a:ea typeface="Helvetica Neue"/>
                  <a:cs typeface="Helvetica Neue"/>
                  <a:sym typeface="Helvetica Neue"/>
                </a:rPr>
                <a:t> Prise en Charge Résidentielle</a:t>
              </a:r>
              <a:endParaRPr sz="2400" b="0" u="none" strike="noStrike">
                <a:solidFill>
                  <a:srgbClr val="000000"/>
                </a:solidFill>
                <a:latin typeface="Arial"/>
                <a:ea typeface="Arial"/>
                <a:cs typeface="Arial"/>
                <a:sym typeface="Arial"/>
              </a:endParaRPr>
            </a:p>
            <a:p>
              <a:pPr marL="0" marR="0" lvl="0" indent="0" algn="l" rtl="0">
                <a:lnSpc>
                  <a:spcPct val="150000"/>
                </a:lnSpc>
                <a:spcBef>
                  <a:spcPts val="0"/>
                </a:spcBef>
                <a:spcAft>
                  <a:spcPts val="0"/>
                </a:spcAft>
                <a:buNone/>
              </a:pPr>
              <a:endParaRPr sz="1800" b="0" u="none" strike="noStrike">
                <a:solidFill>
                  <a:srgbClr val="000000"/>
                </a:solidFill>
                <a:latin typeface="Arial"/>
                <a:ea typeface="Arial"/>
                <a:cs typeface="Arial"/>
                <a:sym typeface="Arial"/>
              </a:endParaRPr>
            </a:p>
            <a:p>
              <a:pPr marL="0" marR="0" lvl="0" indent="0" algn="just" rtl="0">
                <a:lnSpc>
                  <a:spcPct val="115000"/>
                </a:lnSpc>
                <a:spcBef>
                  <a:spcPts val="0"/>
                </a:spcBef>
                <a:spcAft>
                  <a:spcPts val="0"/>
                </a:spcAft>
                <a:buNone/>
              </a:pPr>
              <a:r>
                <a:rPr lang="fr-FR" sz="1500" b="0" i="1" u="none" strike="noStrike">
                  <a:solidFill>
                    <a:srgbClr val="000000"/>
                  </a:solidFill>
                  <a:latin typeface="Calibri"/>
                  <a:ea typeface="Calibri"/>
                  <a:cs typeface="Calibri"/>
                  <a:sym typeface="Calibri"/>
                </a:rPr>
                <a:t>Un </a:t>
              </a:r>
              <a:r>
                <a:rPr lang="fr-FR" sz="1500" i="1">
                  <a:latin typeface="Calibri"/>
                  <a:ea typeface="Calibri"/>
                  <a:cs typeface="Calibri"/>
                  <a:sym typeface="Calibri"/>
                </a:rPr>
                <a:t>fournisseur de soins résidentiels </a:t>
              </a:r>
              <a:r>
                <a:rPr lang="fr-FR" sz="1500" b="0" i="1" u="none" strike="noStrike">
                  <a:solidFill>
                    <a:srgbClr val="000000"/>
                  </a:solidFill>
                  <a:latin typeface="Calibri"/>
                  <a:ea typeface="Calibri"/>
                  <a:cs typeface="Calibri"/>
                  <a:sym typeface="Calibri"/>
                </a:rPr>
                <a:t>demande des fournitures urgentes pour les enfants dont il  a la charge, notamment de l'eau, des denrées alimentaires de base, des </a:t>
              </a:r>
              <a:r>
                <a:rPr lang="fr-FR" sz="1500" i="1">
                  <a:latin typeface="Calibri"/>
                  <a:ea typeface="Calibri"/>
                  <a:cs typeface="Calibri"/>
                  <a:sym typeface="Calibri"/>
                </a:rPr>
                <a:t>produits </a:t>
              </a:r>
              <a:r>
                <a:rPr lang="fr-FR" sz="1500" b="0" i="1" u="none" strike="noStrike">
                  <a:solidFill>
                    <a:srgbClr val="000000"/>
                  </a:solidFill>
                  <a:latin typeface="Calibri"/>
                  <a:ea typeface="Calibri"/>
                  <a:cs typeface="Calibri"/>
                  <a:sym typeface="Calibri"/>
                </a:rPr>
                <a:t>non alimentaires</a:t>
              </a:r>
              <a:r>
                <a:rPr lang="fr-FR" sz="1500" i="1">
                  <a:latin typeface="Calibri"/>
                  <a:ea typeface="Calibri"/>
                  <a:cs typeface="Calibri"/>
                  <a:sym typeface="Calibri"/>
                </a:rPr>
                <a:t>, ainsi que de la nourriture </a:t>
              </a:r>
              <a:r>
                <a:rPr lang="fr-FR" sz="1500" b="0" i="1" u="none" strike="noStrike">
                  <a:solidFill>
                    <a:srgbClr val="000000"/>
                  </a:solidFill>
                  <a:latin typeface="Calibri"/>
                  <a:ea typeface="Calibri"/>
                  <a:cs typeface="Calibri"/>
                  <a:sym typeface="Calibri"/>
                </a:rPr>
                <a:t>pour nourrissons. Il ne peut pas accéder aux  fournitures en raison des perturbations et des restrictions qui affectent les transports, et il a accueilli d'autres enfants depuis le début de la situation d'urgence. Des organisations d'autres secteurs ont également reçu des demandes et sollicitent les conseils du groupe de coordination des ENAS.</a:t>
              </a:r>
              <a:endParaRPr sz="1500" b="0" u="none" strike="noStrike">
                <a:solidFill>
                  <a:srgbClr val="000000"/>
                </a:solidFill>
                <a:latin typeface="Arial"/>
                <a:ea typeface="Arial"/>
                <a:cs typeface="Arial"/>
                <a:sym typeface="Arial"/>
              </a:endParaRPr>
            </a:p>
            <a:p>
              <a:pPr marL="0" marR="0" lvl="0" indent="0" algn="l" rtl="0">
                <a:lnSpc>
                  <a:spcPct val="150000"/>
                </a:lnSpc>
                <a:spcBef>
                  <a:spcPts val="0"/>
                </a:spcBef>
                <a:spcAft>
                  <a:spcPts val="0"/>
                </a:spcAft>
                <a:buNone/>
              </a:pPr>
              <a:endParaRPr sz="1500" b="0" u="none" strike="noStrike">
                <a:solidFill>
                  <a:srgbClr val="000000"/>
                </a:solidFill>
                <a:latin typeface="Arial"/>
                <a:ea typeface="Arial"/>
                <a:cs typeface="Arial"/>
                <a:sym typeface="Arial"/>
              </a:endParaRPr>
            </a:p>
            <a:p>
              <a:pPr marL="457200" marR="0" lvl="0" indent="0" algn="l" rtl="0">
                <a:lnSpc>
                  <a:spcPct val="115000"/>
                </a:lnSpc>
                <a:spcBef>
                  <a:spcPts val="0"/>
                </a:spcBef>
                <a:spcAft>
                  <a:spcPts val="0"/>
                </a:spcAft>
                <a:buNone/>
              </a:pPr>
              <a:r>
                <a:rPr lang="fr-FR" sz="1800" b="0" u="none" strike="noStrike">
                  <a:solidFill>
                    <a:srgbClr val="000000"/>
                  </a:solidFill>
                  <a:latin typeface="Calibri"/>
                  <a:ea typeface="Calibri"/>
                  <a:cs typeface="Calibri"/>
                  <a:sym typeface="Calibri"/>
                </a:rPr>
                <a:t>1. Quels sont les risques liés au fait </a:t>
              </a:r>
              <a:r>
                <a:rPr lang="fr-FR" sz="1800">
                  <a:latin typeface="Calibri"/>
                  <a:ea typeface="Calibri"/>
                  <a:cs typeface="Calibri"/>
                  <a:sym typeface="Calibri"/>
                </a:rPr>
                <a:t>de </a:t>
              </a:r>
              <a:r>
                <a:rPr lang="fr-FR" sz="1800" b="0" u="none" strike="noStrike">
                  <a:solidFill>
                    <a:srgbClr val="000000"/>
                  </a:solidFill>
                  <a:latin typeface="Calibri"/>
                  <a:ea typeface="Calibri"/>
                  <a:cs typeface="Calibri"/>
                  <a:sym typeface="Calibri"/>
                </a:rPr>
                <a:t>fourni</a:t>
              </a:r>
              <a:r>
                <a:rPr lang="fr-FR" sz="1800">
                  <a:latin typeface="Calibri"/>
                  <a:ea typeface="Calibri"/>
                  <a:cs typeface="Calibri"/>
                  <a:sym typeface="Calibri"/>
                </a:rPr>
                <a:t>r, ou de ne pas fournir un soutien </a:t>
              </a:r>
              <a:r>
                <a:rPr lang="fr-FR" sz="1800" b="0" u="none" strike="noStrike">
                  <a:solidFill>
                    <a:srgbClr val="000000"/>
                  </a:solidFill>
                  <a:latin typeface="Calibri"/>
                  <a:ea typeface="Calibri"/>
                  <a:cs typeface="Calibri"/>
                  <a:sym typeface="Calibri"/>
                </a:rPr>
                <a:t> au centre de soins résidentiels  ? </a:t>
              </a:r>
              <a:br>
                <a:rPr lang="fr-FR" sz="1800">
                  <a:solidFill>
                    <a:schemeClr val="dk1"/>
                  </a:solidFill>
                  <a:latin typeface="Arial"/>
                  <a:ea typeface="Arial"/>
                  <a:cs typeface="Arial"/>
                  <a:sym typeface="Arial"/>
                </a:rPr>
              </a:br>
              <a:br>
                <a:rPr lang="fr-FR" sz="1800">
                  <a:solidFill>
                    <a:schemeClr val="dk1"/>
                  </a:solidFill>
                  <a:latin typeface="Arial"/>
                  <a:ea typeface="Arial"/>
                  <a:cs typeface="Arial"/>
                  <a:sym typeface="Arial"/>
                </a:rPr>
              </a:br>
              <a:r>
                <a:rPr lang="fr-FR" sz="1800" b="0" u="none" strike="noStrike">
                  <a:solidFill>
                    <a:srgbClr val="000000"/>
                  </a:solidFill>
                  <a:latin typeface="Calibri"/>
                  <a:ea typeface="Calibri"/>
                  <a:cs typeface="Calibri"/>
                  <a:sym typeface="Calibri"/>
                </a:rPr>
                <a:t>2. </a:t>
              </a:r>
              <a:r>
                <a:rPr lang="fr-FR" sz="1800">
                  <a:latin typeface="Calibri"/>
                  <a:ea typeface="Calibri"/>
                  <a:cs typeface="Calibri"/>
                  <a:sym typeface="Calibri"/>
                </a:rPr>
                <a:t>Y a t-il des </a:t>
              </a:r>
              <a:r>
                <a:rPr lang="fr-FR" sz="1800" b="0" u="none" strike="noStrike">
                  <a:solidFill>
                    <a:srgbClr val="000000"/>
                  </a:solidFill>
                  <a:latin typeface="Calibri"/>
                  <a:ea typeface="Calibri"/>
                  <a:cs typeface="Calibri"/>
                  <a:sym typeface="Calibri"/>
                </a:rPr>
                <a:t>mesures que vous pouvez prendre  pour atténuer les risques </a:t>
              </a:r>
              <a:r>
                <a:rPr lang="fr-FR" sz="1800">
                  <a:latin typeface="Calibri"/>
                  <a:ea typeface="Calibri"/>
                  <a:cs typeface="Calibri"/>
                  <a:sym typeface="Calibri"/>
                </a:rPr>
                <a:t>associés </a:t>
              </a:r>
              <a:r>
                <a:rPr lang="fr-FR" sz="1800" b="0" u="none" strike="noStrike">
                  <a:solidFill>
                    <a:srgbClr val="000000"/>
                  </a:solidFill>
                  <a:latin typeface="Calibri"/>
                  <a:ea typeface="Calibri"/>
                  <a:cs typeface="Calibri"/>
                  <a:sym typeface="Calibri"/>
                </a:rPr>
                <a:t>à la fourniture d</a:t>
              </a:r>
              <a:r>
                <a:rPr lang="fr-FR" sz="1800">
                  <a:latin typeface="Calibri"/>
                  <a:ea typeface="Calibri"/>
                  <a:cs typeface="Calibri"/>
                  <a:sym typeface="Calibri"/>
                </a:rPr>
                <a:t>e ce </a:t>
              </a:r>
              <a:r>
                <a:rPr lang="fr-FR" sz="1800" b="0" u="none" strike="noStrike">
                  <a:solidFill>
                    <a:srgbClr val="000000"/>
                  </a:solidFill>
                  <a:latin typeface="Calibri"/>
                  <a:ea typeface="Calibri"/>
                  <a:cs typeface="Calibri"/>
                  <a:sym typeface="Calibri"/>
                </a:rPr>
                <a:t>soutien ? Avec qui devrez-vous collaborer/ vous coordonner </a:t>
              </a:r>
              <a:r>
                <a:rPr lang="fr-FR" sz="1800">
                  <a:latin typeface="Calibri"/>
                  <a:ea typeface="Calibri"/>
                  <a:cs typeface="Calibri"/>
                  <a:sym typeface="Calibri"/>
                </a:rPr>
                <a:t>l</a:t>
              </a:r>
              <a:r>
                <a:rPr lang="fr-FR" sz="1800" b="0" u="none" strike="noStrike">
                  <a:solidFill>
                    <a:srgbClr val="000000"/>
                  </a:solidFill>
                  <a:latin typeface="Calibri"/>
                  <a:ea typeface="Calibri"/>
                  <a:cs typeface="Calibri"/>
                  <a:sym typeface="Calibri"/>
                </a:rPr>
                <a:t>ors de l</a:t>
              </a:r>
              <a:r>
                <a:rPr lang="fr-FR" sz="1800">
                  <a:latin typeface="Calibri"/>
                  <a:ea typeface="Calibri"/>
                  <a:cs typeface="Calibri"/>
                  <a:sym typeface="Calibri"/>
                </a:rPr>
                <a:t>’</a:t>
              </a:r>
              <a:r>
                <a:rPr lang="fr-FR" sz="1800" b="0" u="none" strike="noStrike">
                  <a:solidFill>
                    <a:srgbClr val="000000"/>
                  </a:solidFill>
                  <a:latin typeface="Calibri"/>
                  <a:ea typeface="Calibri"/>
                  <a:cs typeface="Calibri"/>
                  <a:sym typeface="Calibri"/>
                </a:rPr>
                <a:t>élaborer d</a:t>
              </a:r>
              <a:r>
                <a:rPr lang="fr-FR" sz="1800">
                  <a:latin typeface="Calibri"/>
                  <a:ea typeface="Calibri"/>
                  <a:cs typeface="Calibri"/>
                  <a:sym typeface="Calibri"/>
                </a:rPr>
                <a:t>’</a:t>
              </a:r>
              <a:r>
                <a:rPr lang="fr-FR" sz="1800" b="0" u="none" strike="noStrike">
                  <a:solidFill>
                    <a:srgbClr val="000000"/>
                  </a:solidFill>
                  <a:latin typeface="Calibri"/>
                  <a:ea typeface="Calibri"/>
                  <a:cs typeface="Calibri"/>
                  <a:sym typeface="Calibri"/>
                </a:rPr>
                <a:t>une réponse ?</a:t>
              </a:r>
              <a:endParaRPr sz="1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br>
                <a:rPr lang="fr-FR" sz="2000">
                  <a:solidFill>
                    <a:schemeClr val="dk1"/>
                  </a:solidFill>
                  <a:latin typeface="Arial"/>
                  <a:ea typeface="Arial"/>
                  <a:cs typeface="Arial"/>
                  <a:sym typeface="Arial"/>
                </a:rPr>
              </a:br>
              <a:r>
                <a:rPr lang="fr-FR" sz="1800" b="1" i="1">
                  <a:latin typeface="Calibri"/>
                  <a:ea typeface="Calibri"/>
                  <a:cs typeface="Calibri"/>
                  <a:sym typeface="Calibri"/>
                </a:rPr>
                <a:t>Prenez 10 minutes pour développer </a:t>
              </a:r>
              <a:r>
                <a:rPr lang="fr-FR" sz="1800" b="1" i="1" u="none" strike="noStrike">
                  <a:solidFill>
                    <a:srgbClr val="000000"/>
                  </a:solidFill>
                  <a:latin typeface="Calibri"/>
                  <a:ea typeface="Calibri"/>
                  <a:cs typeface="Calibri"/>
                  <a:sym typeface="Calibri"/>
                </a:rPr>
                <a:t> une réponse urgente – </a:t>
              </a:r>
              <a:r>
                <a:rPr lang="fr-FR" sz="1800">
                  <a:latin typeface="Calibri"/>
                  <a:ea typeface="Calibri"/>
                  <a:cs typeface="Calibri"/>
                  <a:sym typeface="Calibri"/>
                </a:rPr>
                <a:t>Examinez c</a:t>
              </a:r>
              <a:r>
                <a:rPr lang="fr-FR" sz="1800" b="0" u="none" strike="noStrike">
                  <a:solidFill>
                    <a:srgbClr val="000000"/>
                  </a:solidFill>
                  <a:latin typeface="Calibri"/>
                  <a:ea typeface="Calibri"/>
                  <a:cs typeface="Calibri"/>
                  <a:sym typeface="Calibri"/>
                </a:rPr>
                <a:t>es questions et développez un plan d'action basé sur </a:t>
              </a:r>
              <a:r>
                <a:rPr lang="fr-FR" sz="1800">
                  <a:latin typeface="Calibri"/>
                  <a:ea typeface="Calibri"/>
                  <a:cs typeface="Calibri"/>
                  <a:sym typeface="Calibri"/>
                </a:rPr>
                <a:t>vos </a:t>
              </a:r>
              <a:r>
                <a:rPr lang="fr-FR" sz="1800" b="0" u="none" strike="noStrike">
                  <a:solidFill>
                    <a:srgbClr val="000000"/>
                  </a:solidFill>
                  <a:latin typeface="Calibri"/>
                  <a:ea typeface="Calibri"/>
                  <a:cs typeface="Calibri"/>
                  <a:sym typeface="Calibri"/>
                </a:rPr>
                <a:t>réponses.</a:t>
              </a:r>
              <a:endParaRPr sz="1800" b="0" u="none" strike="noStrike">
                <a:solidFill>
                  <a:srgbClr val="000000"/>
                </a:solidFill>
                <a:latin typeface="Arial"/>
                <a:ea typeface="Arial"/>
                <a:cs typeface="Arial"/>
                <a:sym typeface="Arial"/>
              </a:endParaRPr>
            </a:p>
            <a:p>
              <a:pPr marL="0" marR="0" lvl="0" indent="0" algn="just" rtl="0">
                <a:lnSpc>
                  <a:spcPct val="115000"/>
                </a:lnSpc>
                <a:spcBef>
                  <a:spcPts val="0"/>
                </a:spcBef>
                <a:spcAft>
                  <a:spcPts val="0"/>
                </a:spcAft>
                <a:buNone/>
              </a:pPr>
              <a:r>
                <a:rPr lang="fr-FR" sz="1800" b="0" i="1" u="none" strike="noStrike">
                  <a:solidFill>
                    <a:srgbClr val="000000"/>
                  </a:solidFill>
                  <a:latin typeface="Calibri"/>
                  <a:ea typeface="Calibri"/>
                  <a:cs typeface="Calibri"/>
                  <a:sym typeface="Calibri"/>
                </a:rPr>
                <a:t> l'Outil 47 – Standards </a:t>
              </a:r>
              <a:r>
                <a:rPr lang="fr-FR" sz="1800" i="1">
                  <a:latin typeface="Calibri"/>
                  <a:ea typeface="Calibri"/>
                  <a:cs typeface="Calibri"/>
                  <a:sym typeface="Calibri"/>
                </a:rPr>
                <a:t>sur </a:t>
              </a:r>
              <a:r>
                <a:rPr lang="fr-FR" sz="1800" b="0" i="1" u="none" strike="noStrike">
                  <a:solidFill>
                    <a:srgbClr val="000000"/>
                  </a:solidFill>
                  <a:latin typeface="Calibri"/>
                  <a:ea typeface="Calibri"/>
                  <a:cs typeface="Calibri"/>
                  <a:sym typeface="Calibri"/>
                </a:rPr>
                <a:t>la Protection de Remplacement </a:t>
              </a:r>
              <a:r>
                <a:rPr lang="fr-FR" sz="1800" b="0" u="none" strike="noStrike">
                  <a:solidFill>
                    <a:srgbClr val="000000"/>
                  </a:solidFill>
                  <a:latin typeface="Calibri"/>
                  <a:ea typeface="Calibri"/>
                  <a:cs typeface="Calibri"/>
                  <a:sym typeface="Calibri"/>
                </a:rPr>
                <a:t>pour vous aider </a:t>
              </a:r>
              <a:r>
                <a:rPr lang="fr-FR" sz="1800">
                  <a:latin typeface="Calibri"/>
                  <a:ea typeface="Calibri"/>
                  <a:cs typeface="Calibri"/>
                  <a:sym typeface="Calibri"/>
                </a:rPr>
                <a:t>à réaliser </a:t>
              </a:r>
              <a:r>
                <a:rPr lang="fr-FR" sz="1800" b="0" u="none" strike="noStrike">
                  <a:solidFill>
                    <a:srgbClr val="000000"/>
                  </a:solidFill>
                  <a:latin typeface="Calibri"/>
                  <a:ea typeface="Calibri"/>
                  <a:cs typeface="Calibri"/>
                  <a:sym typeface="Calibri"/>
                </a:rPr>
                <a:t> cette activité. </a:t>
              </a:r>
              <a:endParaRPr sz="1800" b="0" u="none" strike="noStrike">
                <a:solidFill>
                  <a:srgbClr val="000000"/>
                </a:solidFill>
                <a:latin typeface="Arial"/>
                <a:ea typeface="Arial"/>
                <a:cs typeface="Arial"/>
                <a:sym typeface="Arial"/>
              </a:endParaRPr>
            </a:p>
          </p:txBody>
        </p:sp>
      </p:grpSp>
      <p:pic>
        <p:nvPicPr>
          <p:cNvPr id="278" name="Google Shape;278;p14"/>
          <p:cNvPicPr preferRelativeResize="0"/>
          <p:nvPr/>
        </p:nvPicPr>
        <p:blipFill rotWithShape="1">
          <a:blip r:embed="rId3">
            <a:alphaModFix/>
          </a:blip>
          <a:srcRect/>
          <a:stretch/>
        </p:blipFill>
        <p:spPr>
          <a:xfrm>
            <a:off x="9876960" y="5677560"/>
            <a:ext cx="889200" cy="889200"/>
          </a:xfrm>
          <a:prstGeom prst="rect">
            <a:avLst/>
          </a:prstGeom>
          <a:noFill/>
          <a:ln>
            <a:noFill/>
          </a:ln>
        </p:spPr>
      </p:pic>
      <p:pic>
        <p:nvPicPr>
          <p:cNvPr id="279" name="Google Shape;279;p14"/>
          <p:cNvPicPr preferRelativeResize="0"/>
          <p:nvPr/>
        </p:nvPicPr>
        <p:blipFill rotWithShape="1">
          <a:blip r:embed="rId4">
            <a:alphaModFix/>
          </a:blip>
          <a:srcRect/>
          <a:stretch/>
        </p:blipFill>
        <p:spPr>
          <a:xfrm>
            <a:off x="8724960" y="-184680"/>
            <a:ext cx="3386520" cy="3386520"/>
          </a:xfrm>
          <a:prstGeom prst="rect">
            <a:avLst/>
          </a:prstGeom>
          <a:noFill/>
          <a:ln>
            <a:noFill/>
          </a:ln>
        </p:spPr>
      </p:pic>
      <p:pic>
        <p:nvPicPr>
          <p:cNvPr id="280" name="Google Shape;280;p14"/>
          <p:cNvPicPr preferRelativeResize="0"/>
          <p:nvPr/>
        </p:nvPicPr>
        <p:blipFill rotWithShape="1">
          <a:blip r:embed="rId5">
            <a:alphaModFix/>
          </a:blip>
          <a:srcRect/>
          <a:stretch/>
        </p:blipFill>
        <p:spPr>
          <a:xfrm>
            <a:off x="10766160" y="5586840"/>
            <a:ext cx="1054080" cy="8946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sp>
        <p:nvSpPr>
          <p:cNvPr id="44" name="Google Shape;44;p2"/>
          <p:cNvSpPr txBox="1">
            <a:spLocks noGrp="1"/>
          </p:cNvSpPr>
          <p:nvPr>
            <p:ph type="title" idx="4294967295"/>
          </p:nvPr>
        </p:nvSpPr>
        <p:spPr>
          <a:xfrm>
            <a:off x="648000" y="120600"/>
            <a:ext cx="10872000" cy="86868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1400"/>
              <a:buFont typeface="Arial"/>
              <a:buNone/>
            </a:pPr>
            <a:r>
              <a:rPr lang="fr-FR" sz="2800" b="0" i="0" u="none" strike="noStrike" cap="none">
                <a:solidFill>
                  <a:srgbClr val="000000"/>
                </a:solidFill>
                <a:latin typeface="Arial"/>
                <a:ea typeface="Arial"/>
                <a:cs typeface="Arial"/>
                <a:sym typeface="Arial"/>
              </a:rPr>
              <a:t>Qu'entend-on par « </a:t>
            </a:r>
            <a:r>
              <a:rPr lang="fr-FR" sz="2800">
                <a:solidFill>
                  <a:srgbClr val="000000"/>
                </a:solidFill>
              </a:rPr>
              <a:t>P</a:t>
            </a:r>
            <a:r>
              <a:rPr lang="fr-FR" sz="2800" b="0" i="0" u="none" strike="noStrike" cap="none">
                <a:solidFill>
                  <a:srgbClr val="000000"/>
                </a:solidFill>
                <a:latin typeface="Arial"/>
                <a:ea typeface="Arial"/>
                <a:cs typeface="Arial"/>
                <a:sym typeface="Arial"/>
              </a:rPr>
              <a:t>rotection de </a:t>
            </a:r>
            <a:r>
              <a:rPr lang="fr-FR" sz="2800">
                <a:solidFill>
                  <a:srgbClr val="000000"/>
                </a:solidFill>
              </a:rPr>
              <a:t>R</a:t>
            </a:r>
            <a:r>
              <a:rPr lang="fr-FR" sz="2800" b="0" i="0" u="none" strike="noStrike" cap="none">
                <a:solidFill>
                  <a:srgbClr val="000000"/>
                </a:solidFill>
                <a:latin typeface="Arial"/>
                <a:ea typeface="Arial"/>
                <a:cs typeface="Arial"/>
                <a:sym typeface="Arial"/>
              </a:rPr>
              <a:t>emplacement» ?</a:t>
            </a:r>
            <a:endParaRPr sz="2800" b="0" i="0" u="none" strike="noStrike" cap="none">
              <a:solidFill>
                <a:srgbClr val="000000"/>
              </a:solidFill>
              <a:latin typeface="Arial"/>
              <a:ea typeface="Arial"/>
              <a:cs typeface="Arial"/>
              <a:sym typeface="Arial"/>
            </a:endParaRPr>
          </a:p>
        </p:txBody>
      </p:sp>
      <p:grpSp>
        <p:nvGrpSpPr>
          <p:cNvPr id="45" name="Google Shape;45;p2"/>
          <p:cNvGrpSpPr/>
          <p:nvPr/>
        </p:nvGrpSpPr>
        <p:grpSpPr>
          <a:xfrm>
            <a:off x="3689280" y="3154680"/>
            <a:ext cx="7766280" cy="761040"/>
            <a:chOff x="3689280" y="3154680"/>
            <a:chExt cx="7766280" cy="761040"/>
          </a:xfrm>
        </p:grpSpPr>
        <p:sp>
          <p:nvSpPr>
            <p:cNvPr id="46" name="Google Shape;46;p2"/>
            <p:cNvSpPr/>
            <p:nvPr/>
          </p:nvSpPr>
          <p:spPr>
            <a:xfrm>
              <a:off x="3689280" y="3154680"/>
              <a:ext cx="7766280" cy="761040"/>
            </a:xfrm>
            <a:custGeom>
              <a:avLst/>
              <a:gdLst/>
              <a:ahLst/>
              <a:cxnLst/>
              <a:rect l="l" t="t" r="r" b="b"/>
              <a:pathLst>
                <a:path w="21573" h="2114" extrusionOk="0">
                  <a:moveTo>
                    <a:pt x="352" y="0"/>
                  </a:moveTo>
                  <a:cubicBezTo>
                    <a:pt x="176" y="0"/>
                    <a:pt x="0" y="176"/>
                    <a:pt x="0" y="352"/>
                  </a:cubicBezTo>
                  <a:lnTo>
                    <a:pt x="0" y="1761"/>
                  </a:lnTo>
                  <a:cubicBezTo>
                    <a:pt x="0" y="1937"/>
                    <a:pt x="176" y="2114"/>
                    <a:pt x="352" y="2114"/>
                  </a:cubicBezTo>
                  <a:lnTo>
                    <a:pt x="21220" y="2114"/>
                  </a:lnTo>
                  <a:cubicBezTo>
                    <a:pt x="21396" y="2114"/>
                    <a:pt x="21573" y="1937"/>
                    <a:pt x="21573" y="1761"/>
                  </a:cubicBezTo>
                  <a:lnTo>
                    <a:pt x="21573" y="352"/>
                  </a:lnTo>
                  <a:cubicBezTo>
                    <a:pt x="21573" y="176"/>
                    <a:pt x="21396" y="0"/>
                    <a:pt x="21220" y="0"/>
                  </a:cubicBezTo>
                  <a:lnTo>
                    <a:pt x="352" y="0"/>
                  </a:lnTo>
                  <a:close/>
                </a:path>
              </a:pathLst>
            </a:custGeom>
            <a:solidFill>
              <a:srgbClr val="C0EBFE"/>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47" name="Google Shape;47;p2"/>
            <p:cNvSpPr txBox="1"/>
            <p:nvPr/>
          </p:nvSpPr>
          <p:spPr>
            <a:xfrm>
              <a:off x="3726360" y="3191760"/>
              <a:ext cx="7691760" cy="712440"/>
            </a:xfrm>
            <a:prstGeom prst="rect">
              <a:avLst/>
            </a:prstGeom>
            <a:noFill/>
            <a:ln>
              <a:noFill/>
            </a:ln>
          </p:spPr>
          <p:txBody>
            <a:bodyPr spcFirstLastPara="1" wrap="square" lIns="91425" tIns="45700" rIns="91425" bIns="45700" anchor="ctr" anchorCtr="0">
              <a:noAutofit/>
            </a:bodyPr>
            <a:lstStyle/>
            <a:p>
              <a:pPr marL="631800" marR="0" lvl="0" indent="0" algn="l" rtl="0">
                <a:lnSpc>
                  <a:spcPct val="100000"/>
                </a:lnSpc>
                <a:spcBef>
                  <a:spcPts val="0"/>
                </a:spcBef>
                <a:spcAft>
                  <a:spcPts val="0"/>
                </a:spcAft>
                <a:buNone/>
              </a:pPr>
              <a:r>
                <a:rPr lang="fr-FR" sz="2000" b="1" u="none" strike="noStrike">
                  <a:solidFill>
                    <a:srgbClr val="000000"/>
                  </a:solidFill>
                  <a:latin typeface="Calibri"/>
                  <a:ea typeface="Calibri"/>
                  <a:cs typeface="Calibri"/>
                  <a:sym typeface="Calibri"/>
                </a:rPr>
                <a:t>La Prise en charge formelle </a:t>
              </a:r>
              <a:r>
                <a:rPr lang="fr-FR" sz="2000" b="0" u="none" strike="noStrike">
                  <a:solidFill>
                    <a:srgbClr val="000000"/>
                  </a:solidFill>
                  <a:latin typeface="Calibri"/>
                  <a:ea typeface="Calibri"/>
                  <a:cs typeface="Calibri"/>
                  <a:sym typeface="Calibri"/>
                </a:rPr>
                <a:t>est autorisée par une autorité administrative ou judiciaire ou par un organisme </a:t>
              </a:r>
              <a:r>
                <a:rPr lang="fr-FR" sz="2000">
                  <a:latin typeface="Calibri"/>
                  <a:ea typeface="Calibri"/>
                  <a:cs typeface="Calibri"/>
                  <a:sym typeface="Calibri"/>
                </a:rPr>
                <a:t>accrédité</a:t>
              </a:r>
              <a:r>
                <a:rPr lang="fr-FR" sz="2000" b="0" u="none" strike="noStrike">
                  <a:solidFill>
                    <a:srgbClr val="000000"/>
                  </a:solidFill>
                  <a:latin typeface="Calibri"/>
                  <a:ea typeface="Calibri"/>
                  <a:cs typeface="Calibri"/>
                  <a:sym typeface="Calibri"/>
                </a:rPr>
                <a:t>. </a:t>
              </a:r>
              <a:endParaRPr sz="2000" b="0" u="none" strike="noStrike">
                <a:solidFill>
                  <a:srgbClr val="000000"/>
                </a:solidFill>
                <a:latin typeface="Arial"/>
                <a:ea typeface="Arial"/>
                <a:cs typeface="Arial"/>
                <a:sym typeface="Arial"/>
              </a:endParaRPr>
            </a:p>
          </p:txBody>
        </p:sp>
      </p:grpSp>
      <p:grpSp>
        <p:nvGrpSpPr>
          <p:cNvPr id="48" name="Google Shape;48;p2"/>
          <p:cNvGrpSpPr/>
          <p:nvPr/>
        </p:nvGrpSpPr>
        <p:grpSpPr>
          <a:xfrm>
            <a:off x="3689280" y="1590474"/>
            <a:ext cx="7766280" cy="1335606"/>
            <a:chOff x="3689280" y="1590474"/>
            <a:chExt cx="7766280" cy="1335606"/>
          </a:xfrm>
        </p:grpSpPr>
        <p:sp>
          <p:nvSpPr>
            <p:cNvPr id="49" name="Google Shape;49;p2"/>
            <p:cNvSpPr/>
            <p:nvPr/>
          </p:nvSpPr>
          <p:spPr>
            <a:xfrm>
              <a:off x="3689280" y="1838160"/>
              <a:ext cx="7766280" cy="1087920"/>
            </a:xfrm>
            <a:custGeom>
              <a:avLst/>
              <a:gdLst/>
              <a:ahLst/>
              <a:cxnLst/>
              <a:rect l="l" t="t" r="r" b="b"/>
              <a:pathLst>
                <a:path w="21573" h="3022" extrusionOk="0">
                  <a:moveTo>
                    <a:pt x="503" y="0"/>
                  </a:moveTo>
                  <a:cubicBezTo>
                    <a:pt x="251" y="0"/>
                    <a:pt x="0" y="251"/>
                    <a:pt x="0" y="503"/>
                  </a:cubicBezTo>
                  <a:lnTo>
                    <a:pt x="0" y="2519"/>
                  </a:lnTo>
                  <a:cubicBezTo>
                    <a:pt x="0" y="2770"/>
                    <a:pt x="251" y="3022"/>
                    <a:pt x="503" y="3022"/>
                  </a:cubicBezTo>
                  <a:lnTo>
                    <a:pt x="21069" y="3022"/>
                  </a:lnTo>
                  <a:cubicBezTo>
                    <a:pt x="21321" y="3022"/>
                    <a:pt x="21573" y="2770"/>
                    <a:pt x="21573" y="2519"/>
                  </a:cubicBezTo>
                  <a:lnTo>
                    <a:pt x="21573" y="503"/>
                  </a:lnTo>
                  <a:cubicBezTo>
                    <a:pt x="21573" y="251"/>
                    <a:pt x="21321" y="0"/>
                    <a:pt x="21069" y="0"/>
                  </a:cubicBezTo>
                  <a:lnTo>
                    <a:pt x="503" y="0"/>
                  </a:lnTo>
                  <a:close/>
                </a:path>
              </a:pathLst>
            </a:custGeom>
            <a:solidFill>
              <a:srgbClr val="C0EBFE"/>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50" name="Google Shape;50;p2"/>
            <p:cNvSpPr txBox="1"/>
            <p:nvPr/>
          </p:nvSpPr>
          <p:spPr>
            <a:xfrm>
              <a:off x="3742200" y="1590474"/>
              <a:ext cx="7660200" cy="1324200"/>
            </a:xfrm>
            <a:prstGeom prst="rect">
              <a:avLst/>
            </a:prstGeom>
            <a:noFill/>
            <a:ln>
              <a:noFill/>
            </a:ln>
          </p:spPr>
          <p:txBody>
            <a:bodyPr spcFirstLastPara="1" wrap="square" lIns="91425" tIns="45700" rIns="91425" bIns="45700" anchor="ctr" anchorCtr="0">
              <a:noAutofit/>
            </a:bodyPr>
            <a:lstStyle/>
            <a:p>
              <a:pPr marL="631800" marR="0" lvl="0" indent="0" algn="l" rtl="0">
                <a:lnSpc>
                  <a:spcPct val="100000"/>
                </a:lnSpc>
                <a:spcBef>
                  <a:spcPts val="0"/>
                </a:spcBef>
                <a:spcAft>
                  <a:spcPts val="0"/>
                </a:spcAft>
                <a:buNone/>
              </a:pPr>
              <a:r>
                <a:rPr lang="fr-FR" sz="2000" b="1" u="none" strike="noStrike">
                  <a:solidFill>
                    <a:srgbClr val="000000"/>
                  </a:solidFill>
                  <a:latin typeface="Calibri"/>
                  <a:ea typeface="Calibri"/>
                  <a:cs typeface="Calibri"/>
                  <a:sym typeface="Calibri"/>
                </a:rPr>
                <a:t>La Protection de Remplacement </a:t>
              </a:r>
              <a:r>
                <a:rPr lang="fr-FR" sz="2000" b="0" u="none" strike="noStrike">
                  <a:solidFill>
                    <a:srgbClr val="000000"/>
                  </a:solidFill>
                  <a:latin typeface="Calibri"/>
                  <a:ea typeface="Calibri"/>
                  <a:cs typeface="Calibri"/>
                  <a:sym typeface="Calibri"/>
                </a:rPr>
                <a:t>est un mode de prise en charge d</a:t>
              </a:r>
              <a:r>
                <a:rPr lang="fr-FR" sz="2000">
                  <a:latin typeface="Calibri"/>
                  <a:ea typeface="Calibri"/>
                  <a:cs typeface="Calibri"/>
                  <a:sym typeface="Calibri"/>
                </a:rPr>
                <a:t>’enfants par des personnes autres que leurs </a:t>
              </a:r>
              <a:r>
                <a:rPr lang="fr-FR" sz="2000" b="0" u="none" strike="noStrike">
                  <a:solidFill>
                    <a:srgbClr val="000000"/>
                  </a:solidFill>
                  <a:latin typeface="Calibri"/>
                  <a:ea typeface="Calibri"/>
                  <a:cs typeface="Calibri"/>
                  <a:sym typeface="Calibri"/>
                </a:rPr>
                <a:t>parents biologiques ou les personnes ayant la charge habituelle. Elle peut être formelle ou informelle. </a:t>
              </a:r>
              <a:endParaRPr sz="2000" b="0" u="none" strike="noStrike">
                <a:solidFill>
                  <a:srgbClr val="000000"/>
                </a:solidFill>
                <a:latin typeface="Arial"/>
                <a:ea typeface="Arial"/>
                <a:cs typeface="Arial"/>
                <a:sym typeface="Arial"/>
              </a:endParaRPr>
            </a:p>
          </p:txBody>
        </p:sp>
      </p:grpSp>
      <p:grpSp>
        <p:nvGrpSpPr>
          <p:cNvPr id="51" name="Google Shape;51;p2"/>
          <p:cNvGrpSpPr/>
          <p:nvPr/>
        </p:nvGrpSpPr>
        <p:grpSpPr>
          <a:xfrm>
            <a:off x="3689280" y="4144320"/>
            <a:ext cx="7766280" cy="2105531"/>
            <a:chOff x="3689280" y="4144320"/>
            <a:chExt cx="7766280" cy="2105531"/>
          </a:xfrm>
        </p:grpSpPr>
        <p:sp>
          <p:nvSpPr>
            <p:cNvPr id="52" name="Google Shape;52;p2"/>
            <p:cNvSpPr/>
            <p:nvPr/>
          </p:nvSpPr>
          <p:spPr>
            <a:xfrm>
              <a:off x="3689280" y="4144320"/>
              <a:ext cx="7766280" cy="1896480"/>
            </a:xfrm>
            <a:custGeom>
              <a:avLst/>
              <a:gdLst/>
              <a:ahLst/>
              <a:cxnLst/>
              <a:rect l="l" t="t" r="r" b="b"/>
              <a:pathLst>
                <a:path w="21573" h="5268" extrusionOk="0">
                  <a:moveTo>
                    <a:pt x="646" y="0"/>
                  </a:moveTo>
                  <a:cubicBezTo>
                    <a:pt x="323" y="0"/>
                    <a:pt x="0" y="438"/>
                    <a:pt x="0" y="877"/>
                  </a:cubicBezTo>
                  <a:lnTo>
                    <a:pt x="0" y="4389"/>
                  </a:lnTo>
                  <a:cubicBezTo>
                    <a:pt x="0" y="4828"/>
                    <a:pt x="323" y="5268"/>
                    <a:pt x="646" y="5268"/>
                  </a:cubicBezTo>
                  <a:lnTo>
                    <a:pt x="20926" y="5268"/>
                  </a:lnTo>
                  <a:cubicBezTo>
                    <a:pt x="21249" y="5268"/>
                    <a:pt x="21573" y="4828"/>
                    <a:pt x="21573" y="4389"/>
                  </a:cubicBezTo>
                  <a:lnTo>
                    <a:pt x="21573" y="877"/>
                  </a:lnTo>
                  <a:cubicBezTo>
                    <a:pt x="21573" y="438"/>
                    <a:pt x="21249" y="0"/>
                    <a:pt x="20926" y="0"/>
                  </a:cubicBezTo>
                  <a:lnTo>
                    <a:pt x="646" y="0"/>
                  </a:lnTo>
                  <a:close/>
                </a:path>
              </a:pathLst>
            </a:custGeom>
            <a:solidFill>
              <a:srgbClr val="C0EBFE"/>
            </a:solid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53" name="Google Shape;53;p2"/>
            <p:cNvSpPr txBox="1"/>
            <p:nvPr/>
          </p:nvSpPr>
          <p:spPr>
            <a:xfrm>
              <a:off x="3757325" y="4236851"/>
              <a:ext cx="7629900" cy="2013000"/>
            </a:xfrm>
            <a:prstGeom prst="rect">
              <a:avLst/>
            </a:prstGeom>
            <a:noFill/>
            <a:ln>
              <a:noFill/>
            </a:ln>
          </p:spPr>
          <p:txBody>
            <a:bodyPr spcFirstLastPara="1" wrap="square" lIns="91425" tIns="45700" rIns="91425" bIns="45700" anchor="t" anchorCtr="0">
              <a:noAutofit/>
            </a:bodyPr>
            <a:lstStyle/>
            <a:p>
              <a:pPr marL="631800" marR="0" lvl="0" indent="0" algn="l" rtl="0">
                <a:lnSpc>
                  <a:spcPct val="100000"/>
                </a:lnSpc>
                <a:spcBef>
                  <a:spcPts val="0"/>
                </a:spcBef>
                <a:spcAft>
                  <a:spcPts val="0"/>
                </a:spcAft>
                <a:buNone/>
              </a:pPr>
              <a:r>
                <a:rPr lang="fr-FR" sz="2000" b="1" u="none" strike="noStrike">
                  <a:solidFill>
                    <a:srgbClr val="000000"/>
                  </a:solidFill>
                  <a:latin typeface="Calibri"/>
                  <a:ea typeface="Calibri"/>
                  <a:cs typeface="Calibri"/>
                  <a:sym typeface="Calibri"/>
                </a:rPr>
                <a:t>La Prise en charge informelle </a:t>
              </a:r>
              <a:r>
                <a:rPr lang="fr-FR" sz="2000" b="0" u="none" strike="noStrike">
                  <a:solidFill>
                    <a:srgbClr val="000000"/>
                  </a:solidFill>
                  <a:latin typeface="Calibri"/>
                  <a:ea typeface="Calibri"/>
                  <a:cs typeface="Calibri"/>
                  <a:sym typeface="Calibri"/>
                </a:rPr>
                <a:t>est généralement :</a:t>
              </a:r>
              <a:endParaRPr sz="2000" b="0" u="none" strike="noStrike">
                <a:solidFill>
                  <a:srgbClr val="000000"/>
                </a:solidFill>
                <a:latin typeface="Arial"/>
                <a:ea typeface="Arial"/>
                <a:cs typeface="Arial"/>
                <a:sym typeface="Arial"/>
              </a:endParaRPr>
            </a:p>
            <a:p>
              <a:pPr marL="917640" marR="0" lvl="0" indent="-285480" algn="l" rtl="0">
                <a:lnSpc>
                  <a:spcPct val="100000"/>
                </a:lnSpc>
                <a:spcBef>
                  <a:spcPts val="0"/>
                </a:spcBef>
                <a:spcAft>
                  <a:spcPts val="0"/>
                </a:spcAft>
                <a:buClr>
                  <a:srgbClr val="02628C"/>
                </a:buClr>
                <a:buSzPts val="2000"/>
                <a:buFont typeface="Arial"/>
                <a:buChar char="•"/>
              </a:pPr>
              <a:r>
                <a:rPr lang="fr-FR" sz="2000" b="0" u="none" strike="noStrike">
                  <a:solidFill>
                    <a:srgbClr val="000000"/>
                  </a:solidFill>
                  <a:latin typeface="Calibri"/>
                  <a:ea typeface="Calibri"/>
                  <a:cs typeface="Calibri"/>
                  <a:sym typeface="Calibri"/>
                </a:rPr>
                <a:t>Assurée par des amis, des membres de la famille ou d'autres personnes;</a:t>
              </a:r>
              <a:endParaRPr sz="2000" b="0" u="none" strike="noStrike">
                <a:solidFill>
                  <a:srgbClr val="000000"/>
                </a:solidFill>
                <a:latin typeface="Arial"/>
                <a:ea typeface="Arial"/>
                <a:cs typeface="Arial"/>
                <a:sym typeface="Arial"/>
              </a:endParaRPr>
            </a:p>
            <a:p>
              <a:pPr marL="917640" marR="0" lvl="0" indent="-285480" algn="l" rtl="0">
                <a:lnSpc>
                  <a:spcPct val="100000"/>
                </a:lnSpc>
                <a:spcBef>
                  <a:spcPts val="0"/>
                </a:spcBef>
                <a:spcAft>
                  <a:spcPts val="0"/>
                </a:spcAft>
                <a:buClr>
                  <a:srgbClr val="02628C"/>
                </a:buClr>
                <a:buSzPts val="2000"/>
                <a:buFont typeface="Arial"/>
                <a:buChar char="•"/>
              </a:pPr>
              <a:r>
                <a:rPr lang="fr-FR" sz="2000">
                  <a:latin typeface="Calibri"/>
                  <a:ea typeface="Calibri"/>
                  <a:cs typeface="Calibri"/>
                  <a:sym typeface="Calibri"/>
                </a:rPr>
                <a:t>Organisée </a:t>
              </a:r>
              <a:r>
                <a:rPr lang="fr-FR" sz="2000" b="0" u="none" strike="noStrike">
                  <a:solidFill>
                    <a:srgbClr val="000000"/>
                  </a:solidFill>
                  <a:latin typeface="Calibri"/>
                  <a:ea typeface="Calibri"/>
                  <a:cs typeface="Calibri"/>
                  <a:sym typeface="Calibri"/>
                </a:rPr>
                <a:t>par l'enfant, ses parents ou d'autres personnes impliquée dans la vie de l'enfant; </a:t>
              </a:r>
              <a:endParaRPr sz="2000" b="0" u="none" strike="noStrike">
                <a:solidFill>
                  <a:srgbClr val="000000"/>
                </a:solidFill>
                <a:latin typeface="Arial"/>
                <a:ea typeface="Arial"/>
                <a:cs typeface="Arial"/>
                <a:sym typeface="Arial"/>
              </a:endParaRPr>
            </a:p>
            <a:p>
              <a:pPr marL="917640" marR="0" lvl="0" indent="-285480" algn="l" rtl="0">
                <a:lnSpc>
                  <a:spcPct val="100000"/>
                </a:lnSpc>
                <a:spcBef>
                  <a:spcPts val="0"/>
                </a:spcBef>
                <a:spcAft>
                  <a:spcPts val="0"/>
                </a:spcAft>
                <a:buClr>
                  <a:srgbClr val="02628C"/>
                </a:buClr>
                <a:buSzPts val="2000"/>
                <a:buFont typeface="Arial"/>
                <a:buChar char="•"/>
              </a:pPr>
              <a:r>
                <a:rPr lang="fr-FR" sz="2000">
                  <a:latin typeface="Calibri"/>
                  <a:ea typeface="Calibri"/>
                  <a:cs typeface="Calibri"/>
                  <a:sym typeface="Calibri"/>
                </a:rPr>
                <a:t>Et n</a:t>
              </a:r>
              <a:r>
                <a:rPr lang="fr-FR" sz="2000" b="0" u="none" strike="noStrike">
                  <a:solidFill>
                    <a:srgbClr val="000000"/>
                  </a:solidFill>
                  <a:latin typeface="Calibri"/>
                  <a:ea typeface="Calibri"/>
                  <a:cs typeface="Calibri"/>
                  <a:sym typeface="Calibri"/>
                </a:rPr>
                <a:t>'a pas encore </a:t>
              </a:r>
              <a:r>
                <a:rPr lang="fr-FR" sz="2000">
                  <a:latin typeface="Calibri"/>
                  <a:ea typeface="Calibri"/>
                  <a:cs typeface="Calibri"/>
                  <a:sym typeface="Calibri"/>
                </a:rPr>
                <a:t>été formellement </a:t>
              </a:r>
              <a:r>
                <a:rPr lang="fr-FR" sz="2000" b="0" u="none" strike="noStrike">
                  <a:solidFill>
                    <a:srgbClr val="000000"/>
                  </a:solidFill>
                  <a:latin typeface="Calibri"/>
                  <a:ea typeface="Calibri"/>
                  <a:cs typeface="Calibri"/>
                  <a:sym typeface="Calibri"/>
                </a:rPr>
                <a:t>autoris</a:t>
              </a:r>
              <a:r>
                <a:rPr lang="fr-FR" sz="2000">
                  <a:latin typeface="Calibri"/>
                  <a:ea typeface="Calibri"/>
                  <a:cs typeface="Calibri"/>
                  <a:sym typeface="Calibri"/>
                </a:rPr>
                <a:t>ée</a:t>
              </a:r>
              <a:endParaRPr sz="2000" b="0" u="none" strike="noStrike">
                <a:solidFill>
                  <a:srgbClr val="000000"/>
                </a:solidFill>
                <a:latin typeface="Arial"/>
                <a:ea typeface="Arial"/>
                <a:cs typeface="Arial"/>
                <a:sym typeface="Arial"/>
              </a:endParaRPr>
            </a:p>
          </p:txBody>
        </p:sp>
      </p:grpSp>
      <p:pic>
        <p:nvPicPr>
          <p:cNvPr id="54" name="Google Shape;54;p2"/>
          <p:cNvPicPr preferRelativeResize="0"/>
          <p:nvPr/>
        </p:nvPicPr>
        <p:blipFill>
          <a:blip r:embed="rId3">
            <a:alphaModFix/>
          </a:blip>
          <a:stretch>
            <a:fillRect/>
          </a:stretch>
        </p:blipFill>
        <p:spPr>
          <a:xfrm>
            <a:off x="152400" y="1141800"/>
            <a:ext cx="3384479" cy="467114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4"/>
          <p:cNvSpPr txBox="1">
            <a:spLocks noGrp="1"/>
          </p:cNvSpPr>
          <p:nvPr>
            <p:ph type="title" idx="4294967295"/>
          </p:nvPr>
        </p:nvSpPr>
        <p:spPr>
          <a:xfrm>
            <a:off x="838080" y="120600"/>
            <a:ext cx="10515240" cy="86868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1400"/>
              <a:buFont typeface="Arial"/>
              <a:buNone/>
            </a:pPr>
            <a:r>
              <a:rPr lang="fr-FR" sz="1400" b="0" i="0" u="none" strike="noStrike" cap="none">
                <a:solidFill>
                  <a:srgbClr val="000000"/>
                </a:solidFill>
                <a:latin typeface="Arial"/>
                <a:ea typeface="Arial"/>
                <a:cs typeface="Arial"/>
                <a:sym typeface="Arial"/>
              </a:rPr>
              <a:t>MSPE Standard 19 Protection de Remplacement</a:t>
            </a:r>
            <a:endParaRPr sz="1400" b="0" i="0" u="none" strike="noStrike" cap="none">
              <a:solidFill>
                <a:srgbClr val="000000"/>
              </a:solidFill>
              <a:latin typeface="Arial"/>
              <a:ea typeface="Arial"/>
              <a:cs typeface="Arial"/>
              <a:sym typeface="Arial"/>
            </a:endParaRPr>
          </a:p>
        </p:txBody>
      </p:sp>
      <p:grpSp>
        <p:nvGrpSpPr>
          <p:cNvPr id="63" name="Google Shape;63;p4"/>
          <p:cNvGrpSpPr/>
          <p:nvPr/>
        </p:nvGrpSpPr>
        <p:grpSpPr>
          <a:xfrm>
            <a:off x="3428640" y="2123280"/>
            <a:ext cx="8026560" cy="2975040"/>
            <a:chOff x="3428640" y="2123280"/>
            <a:chExt cx="8026560" cy="2975040"/>
          </a:xfrm>
        </p:grpSpPr>
        <p:sp>
          <p:nvSpPr>
            <p:cNvPr id="64" name="Google Shape;64;p4"/>
            <p:cNvSpPr/>
            <p:nvPr/>
          </p:nvSpPr>
          <p:spPr>
            <a:xfrm>
              <a:off x="3428640" y="2123280"/>
              <a:ext cx="8026560" cy="2975040"/>
            </a:xfrm>
            <a:custGeom>
              <a:avLst/>
              <a:gdLst/>
              <a:ahLst/>
              <a:cxnLst/>
              <a:rect l="l" t="t" r="r" b="b"/>
              <a:pathLst>
                <a:path w="22296" h="8264" extrusionOk="0">
                  <a:moveTo>
                    <a:pt x="1377" y="0"/>
                  </a:moveTo>
                  <a:cubicBezTo>
                    <a:pt x="688" y="0"/>
                    <a:pt x="0" y="688"/>
                    <a:pt x="0" y="1377"/>
                  </a:cubicBezTo>
                  <a:lnTo>
                    <a:pt x="0" y="6886"/>
                  </a:lnTo>
                  <a:cubicBezTo>
                    <a:pt x="0" y="7575"/>
                    <a:pt x="688" y="8264"/>
                    <a:pt x="1377" y="8264"/>
                  </a:cubicBezTo>
                  <a:lnTo>
                    <a:pt x="20918" y="8264"/>
                  </a:lnTo>
                  <a:cubicBezTo>
                    <a:pt x="21607" y="8264"/>
                    <a:pt x="22296" y="7575"/>
                    <a:pt x="22296" y="6886"/>
                  </a:cubicBezTo>
                  <a:lnTo>
                    <a:pt x="22296" y="1377"/>
                  </a:lnTo>
                  <a:cubicBezTo>
                    <a:pt x="22296" y="688"/>
                    <a:pt x="21607" y="0"/>
                    <a:pt x="20918" y="0"/>
                  </a:cubicBezTo>
                  <a:lnTo>
                    <a:pt x="1377" y="0"/>
                  </a:lnTo>
                  <a:close/>
                </a:path>
              </a:pathLst>
            </a:custGeom>
            <a:solidFill>
              <a:srgbClr val="C0EBFE"/>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65" name="Google Shape;65;p4"/>
            <p:cNvSpPr txBox="1"/>
            <p:nvPr/>
          </p:nvSpPr>
          <p:spPr>
            <a:xfrm>
              <a:off x="3573720" y="2268360"/>
              <a:ext cx="7736040" cy="2684520"/>
            </a:xfrm>
            <a:prstGeom prst="rect">
              <a:avLst/>
            </a:prstGeom>
            <a:noFill/>
            <a:ln>
              <a:noFill/>
            </a:ln>
          </p:spPr>
          <p:txBody>
            <a:bodyPr spcFirstLastPara="1" wrap="square" lIns="91425" tIns="45700" rIns="91425" bIns="45700" anchor="ctr" anchorCtr="0">
              <a:noAutofit/>
            </a:bodyPr>
            <a:lstStyle/>
            <a:p>
              <a:pPr marL="901800" marR="0" lvl="0" indent="0" algn="l" rtl="0">
                <a:lnSpc>
                  <a:spcPct val="100000"/>
                </a:lnSpc>
                <a:spcBef>
                  <a:spcPts val="0"/>
                </a:spcBef>
                <a:spcAft>
                  <a:spcPts val="0"/>
                </a:spcAft>
                <a:buNone/>
              </a:pPr>
              <a:r>
                <a:rPr lang="fr-FR" sz="2200" b="0" u="none" strike="noStrike">
                  <a:solidFill>
                    <a:srgbClr val="000000"/>
                  </a:solidFill>
                  <a:latin typeface="Calibri"/>
                  <a:ea typeface="Calibri"/>
                  <a:cs typeface="Calibri"/>
                  <a:sym typeface="Calibri"/>
                </a:rPr>
                <a:t>Tous les enfants privés de soins protect</a:t>
              </a:r>
              <a:r>
                <a:rPr lang="fr-FR" sz="2200">
                  <a:latin typeface="Calibri"/>
                  <a:ea typeface="Calibri"/>
                  <a:cs typeface="Calibri"/>
                  <a:sym typeface="Calibri"/>
                </a:rPr>
                <a:t>eurs</a:t>
              </a:r>
              <a:r>
                <a:rPr lang="fr-FR" sz="2200" b="0" u="none" strike="noStrike">
                  <a:solidFill>
                    <a:srgbClr val="000000"/>
                  </a:solidFill>
                  <a:latin typeface="Calibri"/>
                  <a:ea typeface="Calibri"/>
                  <a:cs typeface="Calibri"/>
                  <a:sym typeface="Calibri"/>
                </a:rPr>
                <a:t> et adaptés doivent bénéficier </a:t>
              </a:r>
              <a:r>
                <a:rPr lang="fr-FR" sz="2200">
                  <a:latin typeface="Calibri"/>
                  <a:ea typeface="Calibri"/>
                  <a:cs typeface="Calibri"/>
                  <a:sym typeface="Calibri"/>
                </a:rPr>
                <a:t>d’</a:t>
              </a:r>
              <a:r>
                <a:rPr lang="fr-FR" sz="2200" b="0" u="none" strike="noStrike">
                  <a:solidFill>
                    <a:srgbClr val="000000"/>
                  </a:solidFill>
                  <a:latin typeface="Calibri"/>
                  <a:ea typeface="Calibri"/>
                  <a:cs typeface="Calibri"/>
                  <a:sym typeface="Calibri"/>
                </a:rPr>
                <a:t>une prise en charge alternative conforme à leurs droits, besoins spécifiques, souhaits et intérêt supérieur, en </a:t>
              </a:r>
              <a:r>
                <a:rPr lang="fr-FR" sz="2200">
                  <a:latin typeface="Calibri"/>
                  <a:ea typeface="Calibri"/>
                  <a:cs typeface="Calibri"/>
                  <a:sym typeface="Calibri"/>
                </a:rPr>
                <a:t>priorisant </a:t>
              </a:r>
              <a:r>
                <a:rPr lang="fr-FR" sz="2200" b="0" u="none" strike="noStrike">
                  <a:solidFill>
                    <a:srgbClr val="000000"/>
                  </a:solidFill>
                  <a:latin typeface="Calibri"/>
                  <a:ea typeface="Calibri"/>
                  <a:cs typeface="Calibri"/>
                  <a:sym typeface="Calibri"/>
                </a:rPr>
                <a:t>la prise en charge au sein de la famil</a:t>
              </a:r>
              <a:r>
                <a:rPr lang="fr-FR" sz="2200">
                  <a:latin typeface="Calibri"/>
                  <a:ea typeface="Calibri"/>
                  <a:cs typeface="Calibri"/>
                  <a:sym typeface="Calibri"/>
                </a:rPr>
                <a:t>le</a:t>
              </a:r>
              <a:r>
                <a:rPr lang="fr-FR" sz="2200" b="0" u="none" strike="noStrike">
                  <a:solidFill>
                    <a:srgbClr val="000000"/>
                  </a:solidFill>
                  <a:latin typeface="Calibri"/>
                  <a:ea typeface="Calibri"/>
                  <a:cs typeface="Calibri"/>
                  <a:sym typeface="Calibri"/>
                </a:rPr>
                <a:t> et de</a:t>
              </a:r>
              <a:r>
                <a:rPr lang="fr-FR" sz="2200">
                  <a:latin typeface="Calibri"/>
                  <a:ea typeface="Calibri"/>
                  <a:cs typeface="Calibri"/>
                  <a:sym typeface="Calibri"/>
                </a:rPr>
                <a:t>s arrangements </a:t>
              </a:r>
              <a:r>
                <a:rPr lang="fr-FR" sz="2200" b="0" u="none" strike="noStrike">
                  <a:solidFill>
                    <a:srgbClr val="000000"/>
                  </a:solidFill>
                  <a:latin typeface="Calibri"/>
                  <a:ea typeface="Calibri"/>
                  <a:cs typeface="Calibri"/>
                  <a:sym typeface="Calibri"/>
                </a:rPr>
                <a:t>stables</a:t>
              </a:r>
              <a:r>
                <a:rPr lang="fr-FR" sz="2000" b="0" u="none" strike="noStrike">
                  <a:solidFill>
                    <a:srgbClr val="000000"/>
                  </a:solidFill>
                  <a:latin typeface="Calibri"/>
                  <a:ea typeface="Calibri"/>
                  <a:cs typeface="Calibri"/>
                  <a:sym typeface="Calibri"/>
                </a:rPr>
                <a:t>.</a:t>
              </a:r>
              <a:endParaRPr sz="2000" b="0" u="none" strike="noStrike">
                <a:solidFill>
                  <a:srgbClr val="000000"/>
                </a:solidFill>
                <a:latin typeface="Arial"/>
                <a:ea typeface="Arial"/>
                <a:cs typeface="Arial"/>
                <a:sym typeface="Arial"/>
              </a:endParaRPr>
            </a:p>
          </p:txBody>
        </p:sp>
      </p:grpSp>
      <p:pic>
        <p:nvPicPr>
          <p:cNvPr id="66" name="Google Shape;66;p4"/>
          <p:cNvPicPr preferRelativeResize="0"/>
          <p:nvPr/>
        </p:nvPicPr>
        <p:blipFill rotWithShape="1">
          <a:blip r:embed="rId3">
            <a:alphaModFix/>
          </a:blip>
          <a:srcRect/>
          <a:stretch/>
        </p:blipFill>
        <p:spPr>
          <a:xfrm>
            <a:off x="1005480" y="1562040"/>
            <a:ext cx="2969640" cy="4097520"/>
          </a:xfrm>
          <a:prstGeom prst="rect">
            <a:avLst/>
          </a:prstGeom>
          <a:noFill/>
          <a:ln w="9525" cap="flat" cmpd="sng">
            <a:solidFill>
              <a:srgbClr val="026593"/>
            </a:solidFill>
            <a:prstDash val="solid"/>
            <a:round/>
            <a:headEnd type="none" w="sm" len="sm"/>
            <a:tailEnd type="none" w="sm" len="sm"/>
          </a:ln>
        </p:spPr>
      </p:pic>
      <p:grpSp>
        <p:nvGrpSpPr>
          <p:cNvPr id="67" name="Google Shape;67;p4"/>
          <p:cNvGrpSpPr/>
          <p:nvPr/>
        </p:nvGrpSpPr>
        <p:grpSpPr>
          <a:xfrm>
            <a:off x="10085760" y="-91440"/>
            <a:ext cx="1873440" cy="2226240"/>
            <a:chOff x="10085760" y="-91440"/>
            <a:chExt cx="1873440" cy="2226240"/>
          </a:xfrm>
        </p:grpSpPr>
        <p:sp>
          <p:nvSpPr>
            <p:cNvPr id="68" name="Google Shape;68;p4"/>
            <p:cNvSpPr/>
            <p:nvPr/>
          </p:nvSpPr>
          <p:spPr>
            <a:xfrm>
              <a:off x="10085760" y="-91440"/>
              <a:ext cx="1873440" cy="2226240"/>
            </a:xfrm>
            <a:custGeom>
              <a:avLst/>
              <a:gdLst/>
              <a:ahLst/>
              <a:cxnLst/>
              <a:rect l="l" t="t" r="r" b="b"/>
              <a:pathLst>
                <a:path w="5204" h="6184" extrusionOk="0">
                  <a:moveTo>
                    <a:pt x="2721" y="0"/>
                  </a:moveTo>
                  <a:lnTo>
                    <a:pt x="5204" y="1417"/>
                  </a:lnTo>
                  <a:lnTo>
                    <a:pt x="5084" y="4508"/>
                  </a:lnTo>
                  <a:lnTo>
                    <a:pt x="2483" y="6184"/>
                  </a:lnTo>
                  <a:lnTo>
                    <a:pt x="0" y="4767"/>
                  </a:lnTo>
                  <a:lnTo>
                    <a:pt x="121" y="1675"/>
                  </a:lnTo>
                  <a:lnTo>
                    <a:pt x="2721" y="0"/>
                  </a:lnTo>
                  <a:close/>
                </a:path>
              </a:pathLst>
            </a:custGeom>
            <a:solidFill>
              <a:srgbClr val="FFFFFF"/>
            </a:solidFill>
            <a:ln w="25550" cap="flat" cmpd="sng">
              <a:solidFill>
                <a:srgbClr val="026593"/>
              </a:solidFill>
              <a:prstDash val="solid"/>
              <a:round/>
              <a:headEnd type="none" w="sm" len="sm"/>
              <a:tailEnd type="none" w="sm" len="sm"/>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grpSp>
          <p:nvGrpSpPr>
            <p:cNvPr id="69" name="Google Shape;69;p4"/>
            <p:cNvGrpSpPr/>
            <p:nvPr/>
          </p:nvGrpSpPr>
          <p:grpSpPr>
            <a:xfrm>
              <a:off x="10502640" y="647640"/>
              <a:ext cx="758520" cy="915840"/>
              <a:chOff x="10502640" y="647640"/>
              <a:chExt cx="758520" cy="915840"/>
            </a:xfrm>
          </p:grpSpPr>
          <p:grpSp>
            <p:nvGrpSpPr>
              <p:cNvPr id="70" name="Google Shape;70;p4"/>
              <p:cNvGrpSpPr/>
              <p:nvPr/>
            </p:nvGrpSpPr>
            <p:grpSpPr>
              <a:xfrm>
                <a:off x="10620720" y="647640"/>
                <a:ext cx="640440" cy="915840"/>
                <a:chOff x="10620720" y="647640"/>
                <a:chExt cx="640440" cy="915840"/>
              </a:xfrm>
            </p:grpSpPr>
            <p:sp>
              <p:nvSpPr>
                <p:cNvPr id="71" name="Google Shape;71;p4"/>
                <p:cNvSpPr/>
                <p:nvPr/>
              </p:nvSpPr>
              <p:spPr>
                <a:xfrm>
                  <a:off x="10620720" y="647640"/>
                  <a:ext cx="640440" cy="915840"/>
                </a:xfrm>
                <a:prstGeom prst="rect">
                  <a:avLst/>
                </a:prstGeom>
                <a:solidFill>
                  <a:srgbClr val="0388C5"/>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72" name="Google Shape;72;p4"/>
                <p:cNvSpPr txBox="1"/>
                <p:nvPr/>
              </p:nvSpPr>
              <p:spPr>
                <a:xfrm>
                  <a:off x="10620720" y="647640"/>
                  <a:ext cx="640440" cy="91584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fr-FR" sz="1400" b="1" u="none" strike="noStrike">
                      <a:solidFill>
                        <a:srgbClr val="FFFFFF"/>
                      </a:solidFill>
                      <a:latin typeface="Arial"/>
                      <a:ea typeface="Arial"/>
                      <a:cs typeface="Arial"/>
                      <a:sym typeface="Arial"/>
                    </a:rPr>
                    <a:t>22</a:t>
                  </a:r>
                  <a:endParaRPr sz="1400" b="0" u="none" strike="noStrike">
                    <a:solidFill>
                      <a:srgbClr val="000000"/>
                    </a:solidFill>
                    <a:latin typeface="Arial"/>
                    <a:ea typeface="Arial"/>
                    <a:cs typeface="Arial"/>
                    <a:sym typeface="Arial"/>
                  </a:endParaRPr>
                </a:p>
              </p:txBody>
            </p:sp>
          </p:grpSp>
          <p:sp>
            <p:nvSpPr>
              <p:cNvPr id="73" name="Google Shape;73;p4"/>
              <p:cNvSpPr/>
              <p:nvPr/>
            </p:nvSpPr>
            <p:spPr>
              <a:xfrm>
                <a:off x="10502640" y="647640"/>
                <a:ext cx="124920" cy="915840"/>
              </a:xfrm>
              <a:prstGeom prst="rect">
                <a:avLst/>
              </a:pr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grpSp>
          <p:nvGrpSpPr>
            <p:cNvPr id="74" name="Google Shape;74;p4"/>
            <p:cNvGrpSpPr/>
            <p:nvPr/>
          </p:nvGrpSpPr>
          <p:grpSpPr>
            <a:xfrm>
              <a:off x="11414520" y="647640"/>
              <a:ext cx="236160" cy="915840"/>
              <a:chOff x="11414520" y="647640"/>
              <a:chExt cx="236160" cy="915840"/>
            </a:xfrm>
          </p:grpSpPr>
          <p:sp>
            <p:nvSpPr>
              <p:cNvPr id="75" name="Google Shape;75;p4"/>
              <p:cNvSpPr/>
              <p:nvPr/>
            </p:nvSpPr>
            <p:spPr>
              <a:xfrm>
                <a:off x="11414520" y="647640"/>
                <a:ext cx="236160" cy="191880"/>
              </a:xfrm>
              <a:custGeom>
                <a:avLst/>
                <a:gdLst/>
                <a:ahLst/>
                <a:cxnLst/>
                <a:rect l="l" t="t" r="r" b="b"/>
                <a:pathLst>
                  <a:path w="656" h="533" extrusionOk="0">
                    <a:moveTo>
                      <a:pt x="328" y="0"/>
                    </a:moveTo>
                    <a:lnTo>
                      <a:pt x="656" y="533"/>
                    </a:lnTo>
                    <a:lnTo>
                      <a:pt x="0" y="533"/>
                    </a:lnTo>
                    <a:lnTo>
                      <a:pt x="328" y="0"/>
                    </a:lnTo>
                    <a:close/>
                  </a:path>
                </a:pathLst>
              </a:custGeom>
              <a:solidFill>
                <a:srgbClr val="026593"/>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76" name="Google Shape;76;p4"/>
              <p:cNvSpPr/>
              <p:nvPr/>
            </p:nvSpPr>
            <p:spPr>
              <a:xfrm>
                <a:off x="11414520" y="839160"/>
                <a:ext cx="235800" cy="724320"/>
              </a:xfrm>
              <a:prstGeom prst="rect">
                <a:avLst/>
              </a:prstGeom>
              <a:solidFill>
                <a:srgbClr val="0388C5"/>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gr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5"/>
          <p:cNvSpPr txBox="1">
            <a:spLocks noGrp="1"/>
          </p:cNvSpPr>
          <p:nvPr>
            <p:ph type="body" idx="4294967295"/>
          </p:nvPr>
        </p:nvSpPr>
        <p:spPr>
          <a:xfrm>
            <a:off x="686100" y="2409006"/>
            <a:ext cx="10819800" cy="763200"/>
          </a:xfrm>
          <a:prstGeom prst="rect">
            <a:avLst/>
          </a:prstGeom>
          <a:noFill/>
          <a:ln>
            <a:noFill/>
          </a:ln>
        </p:spPr>
        <p:txBody>
          <a:bodyPr spcFirstLastPara="1" wrap="square" lIns="91425" tIns="45700" rIns="91425" bIns="45700" anchor="t" anchorCtr="0">
            <a:noAutofit/>
          </a:bodyPr>
          <a:lstStyle/>
          <a:p>
            <a:pPr marL="228600" marR="0" lvl="0" indent="0" algn="l" rtl="0">
              <a:lnSpc>
                <a:spcPct val="90000"/>
              </a:lnSpc>
              <a:spcBef>
                <a:spcPts val="0"/>
              </a:spcBef>
              <a:spcAft>
                <a:spcPts val="0"/>
              </a:spcAft>
              <a:buClr>
                <a:srgbClr val="000000"/>
              </a:buClr>
              <a:buSzPts val="2200"/>
              <a:buFont typeface="Arial"/>
              <a:buNone/>
            </a:pPr>
            <a:r>
              <a:rPr lang="fr-FR" sz="2200" b="0" i="0" u="none" strike="noStrike" cap="none">
                <a:solidFill>
                  <a:srgbClr val="000000"/>
                </a:solidFill>
                <a:latin typeface="Arial"/>
                <a:ea typeface="Arial"/>
                <a:cs typeface="Arial"/>
                <a:sym typeface="Arial"/>
              </a:rPr>
              <a:t>Toutes les </a:t>
            </a:r>
            <a:r>
              <a:rPr lang="fr-FR" sz="2200">
                <a:solidFill>
                  <a:srgbClr val="000000"/>
                </a:solidFill>
              </a:rPr>
              <a:t>modalités </a:t>
            </a:r>
            <a:r>
              <a:rPr lang="fr-FR" sz="2200" b="0" i="0" u="none" strike="noStrike" cap="none">
                <a:solidFill>
                  <a:srgbClr val="000000"/>
                </a:solidFill>
                <a:latin typeface="Arial"/>
                <a:ea typeface="Arial"/>
                <a:cs typeface="Arial"/>
                <a:sym typeface="Arial"/>
              </a:rPr>
              <a:t>de prise en charge alternative </a:t>
            </a:r>
            <a:r>
              <a:rPr lang="fr-FR" sz="2200">
                <a:solidFill>
                  <a:srgbClr val="000000"/>
                </a:solidFill>
              </a:rPr>
              <a:t>doivent </a:t>
            </a:r>
            <a:r>
              <a:rPr lang="fr-FR" sz="2200" b="0" i="0" u="none" strike="noStrike" cap="none">
                <a:solidFill>
                  <a:srgbClr val="000000"/>
                </a:solidFill>
                <a:latin typeface="Arial"/>
                <a:ea typeface="Arial"/>
                <a:cs typeface="Arial"/>
                <a:sym typeface="Arial"/>
              </a:rPr>
              <a:t>être développées ou soutenues conformément aux directives agréées internationalement:</a:t>
            </a:r>
            <a:endParaRPr sz="2200" b="0" i="0" u="none" strike="noStrike" cap="none">
              <a:solidFill>
                <a:srgbClr val="000000"/>
              </a:solidFill>
              <a:latin typeface="Arial"/>
              <a:ea typeface="Arial"/>
              <a:cs typeface="Arial"/>
              <a:sym typeface="Arial"/>
            </a:endParaRPr>
          </a:p>
          <a:p>
            <a:pPr marL="228600" marR="0" lvl="0" indent="0" algn="l" rtl="0">
              <a:lnSpc>
                <a:spcPct val="90000"/>
              </a:lnSpc>
              <a:spcBef>
                <a:spcPts val="1001"/>
              </a:spcBef>
              <a:spcAft>
                <a:spcPts val="0"/>
              </a:spcAft>
              <a:buClr>
                <a:schemeClr val="dk1"/>
              </a:buClr>
              <a:buSzPts val="2400"/>
              <a:buFont typeface="Arial"/>
              <a:buNone/>
            </a:pPr>
            <a:endParaRPr sz="2400" b="0" i="0" u="none" strike="noStrike" cap="none">
              <a:solidFill>
                <a:srgbClr val="000000"/>
              </a:solidFill>
              <a:latin typeface="Arial"/>
              <a:ea typeface="Arial"/>
              <a:cs typeface="Arial"/>
              <a:sym typeface="Arial"/>
            </a:endParaRPr>
          </a:p>
        </p:txBody>
      </p:sp>
      <p:sp>
        <p:nvSpPr>
          <p:cNvPr id="82" name="Google Shape;82;p5"/>
          <p:cNvSpPr txBox="1">
            <a:spLocks noGrp="1"/>
          </p:cNvSpPr>
          <p:nvPr>
            <p:ph type="body" idx="4294967295"/>
          </p:nvPr>
        </p:nvSpPr>
        <p:spPr>
          <a:xfrm>
            <a:off x="686160" y="3172210"/>
            <a:ext cx="10819800" cy="3685800"/>
          </a:xfrm>
          <a:prstGeom prst="rect">
            <a:avLst/>
          </a:prstGeom>
          <a:noFill/>
          <a:ln>
            <a:noFill/>
          </a:ln>
        </p:spPr>
        <p:txBody>
          <a:bodyPr spcFirstLastPara="1" wrap="square" lIns="91425" tIns="45700" rIns="91425" bIns="45700" anchor="t" anchorCtr="0">
            <a:spAutoFit/>
          </a:bodyPr>
          <a:lstStyle/>
          <a:p>
            <a:pPr marL="457200" marR="0" lvl="0" indent="-304560" algn="l" rtl="0">
              <a:lnSpc>
                <a:spcPct val="90000"/>
              </a:lnSpc>
              <a:spcBef>
                <a:spcPts val="0"/>
              </a:spcBef>
              <a:spcAft>
                <a:spcPts val="0"/>
              </a:spcAft>
              <a:buClr>
                <a:schemeClr val="dk1"/>
              </a:buClr>
              <a:buSzPts val="2200"/>
              <a:buFont typeface="Arial"/>
              <a:buNone/>
            </a:pPr>
            <a:endParaRPr sz="2200" b="0" i="0" u="none" strike="noStrike" cap="none">
              <a:solidFill>
                <a:srgbClr val="000000"/>
              </a:solidFill>
              <a:latin typeface="Arial"/>
              <a:ea typeface="Arial"/>
              <a:cs typeface="Arial"/>
              <a:sym typeface="Arial"/>
            </a:endParaRPr>
          </a:p>
          <a:p>
            <a:pPr marL="0" marR="0" lvl="0" indent="0" algn="l" rtl="0">
              <a:lnSpc>
                <a:spcPct val="90000"/>
              </a:lnSpc>
              <a:spcBef>
                <a:spcPts val="1199"/>
              </a:spcBef>
              <a:spcAft>
                <a:spcPts val="0"/>
              </a:spcAft>
              <a:buNone/>
            </a:pPr>
            <a:r>
              <a:rPr lang="fr-FR">
                <a:solidFill>
                  <a:srgbClr val="02628C"/>
                </a:solidFill>
              </a:rPr>
              <a:t>•</a:t>
            </a:r>
            <a:r>
              <a:rPr lang="fr-FR" sz="2200" u="sng">
                <a:solidFill>
                  <a:schemeClr val="hlink"/>
                </a:solidFill>
                <a:latin typeface="Calibri"/>
                <a:ea typeface="Calibri"/>
                <a:cs typeface="Calibri"/>
                <a:sym typeface="Calibri"/>
                <a:hlinkClick r:id="rId3"/>
              </a:rPr>
              <a:t>Lignes Directrices pour la Protection de Remplacement</a:t>
            </a:r>
            <a:r>
              <a:rPr lang="fr-FR" sz="2200">
                <a:solidFill>
                  <a:srgbClr val="545554"/>
                </a:solidFill>
                <a:latin typeface="Calibri"/>
                <a:ea typeface="Calibri"/>
                <a:cs typeface="Calibri"/>
                <a:sym typeface="Calibri"/>
              </a:rPr>
              <a:t>, United Nations</a:t>
            </a:r>
            <a:endParaRPr sz="2200">
              <a:solidFill>
                <a:srgbClr val="545554"/>
              </a:solidFill>
              <a:latin typeface="Calibri"/>
              <a:ea typeface="Calibri"/>
              <a:cs typeface="Calibri"/>
              <a:sym typeface="Calibri"/>
            </a:endParaRPr>
          </a:p>
          <a:p>
            <a:pPr marL="0" lvl="0" indent="0" algn="l" rtl="0">
              <a:spcBef>
                <a:spcPts val="1200"/>
              </a:spcBef>
              <a:spcAft>
                <a:spcPts val="0"/>
              </a:spcAft>
              <a:buNone/>
            </a:pPr>
            <a:r>
              <a:rPr lang="fr-FR">
                <a:solidFill>
                  <a:srgbClr val="02628C"/>
                </a:solidFill>
              </a:rPr>
              <a:t> •</a:t>
            </a:r>
            <a:r>
              <a:rPr lang="fr-FR" sz="2200" u="sng">
                <a:solidFill>
                  <a:schemeClr val="hlink"/>
                </a:solidFill>
                <a:latin typeface="Calibri"/>
                <a:ea typeface="Calibri"/>
                <a:cs typeface="Calibri"/>
                <a:sym typeface="Calibri"/>
                <a:hlinkClick r:id="rId4"/>
              </a:rPr>
              <a:t>Moving Forward: Implementing the ‘Guidelines for the Alternative  Care of Children</a:t>
            </a:r>
            <a:r>
              <a:rPr lang="fr-FR" sz="2200">
                <a:latin typeface="Calibri"/>
                <a:ea typeface="Calibri"/>
                <a:cs typeface="Calibri"/>
                <a:sym typeface="Calibri"/>
              </a:rPr>
              <a:t>’ </a:t>
            </a:r>
            <a:r>
              <a:rPr lang="fr-FR" sz="2200" i="1">
                <a:solidFill>
                  <a:srgbClr val="545554"/>
                </a:solidFill>
                <a:latin typeface="Calibri"/>
                <a:ea typeface="Calibri"/>
                <a:cs typeface="Calibri"/>
                <a:sym typeface="Calibri"/>
              </a:rPr>
              <a:t>(spécifiquement</a:t>
            </a:r>
            <a:r>
              <a:rPr lang="fr-FR" sz="2200" i="1">
                <a:latin typeface="Calibri"/>
                <a:ea typeface="Calibri"/>
                <a:cs typeface="Calibri"/>
                <a:sym typeface="Calibri"/>
              </a:rPr>
              <a:t> les sections sur l'urgence) </a:t>
            </a:r>
            <a:br>
              <a:rPr lang="fr-FR" sz="2200"/>
            </a:br>
            <a:r>
              <a:rPr lang="fr-FR" sz="2200" i="1">
                <a:solidFill>
                  <a:srgbClr val="545554"/>
                </a:solidFill>
                <a:latin typeface="Calibri"/>
                <a:ea typeface="Calibri"/>
                <a:cs typeface="Calibri"/>
                <a:sym typeface="Calibri"/>
              </a:rPr>
              <a:t> </a:t>
            </a:r>
            <a:r>
              <a:rPr lang="fr-FR">
                <a:solidFill>
                  <a:srgbClr val="02628C"/>
                </a:solidFill>
              </a:rPr>
              <a:t>•</a:t>
            </a:r>
            <a:r>
              <a:rPr lang="fr-FR" sz="2200" u="sng">
                <a:solidFill>
                  <a:schemeClr val="hlink"/>
                </a:solidFill>
                <a:latin typeface="Calibri"/>
                <a:ea typeface="Calibri"/>
                <a:cs typeface="Calibri"/>
                <a:sym typeface="Calibri"/>
                <a:hlinkClick r:id="rId5"/>
              </a:rPr>
              <a:t>Protection de Remplacement dans les Urgences (ACE)</a:t>
            </a:r>
            <a:endParaRPr sz="2200" u="sng">
              <a:solidFill>
                <a:schemeClr val="hlink"/>
              </a:solidFill>
              <a:latin typeface="Calibri"/>
              <a:ea typeface="Calibri"/>
              <a:cs typeface="Calibri"/>
              <a:sym typeface="Calibri"/>
            </a:endParaRPr>
          </a:p>
          <a:p>
            <a:pPr marL="228600" lvl="0" indent="-190500" algn="l" rtl="0">
              <a:spcBef>
                <a:spcPts val="1600"/>
              </a:spcBef>
              <a:spcAft>
                <a:spcPts val="0"/>
              </a:spcAft>
              <a:buClr>
                <a:srgbClr val="000000"/>
              </a:buClr>
              <a:buSzPts val="2200"/>
              <a:buFont typeface="Calibri"/>
              <a:buChar char="•"/>
            </a:pPr>
            <a:r>
              <a:rPr lang="fr-FR" sz="2200" u="sng">
                <a:solidFill>
                  <a:schemeClr val="hlink"/>
                </a:solidFill>
                <a:latin typeface="Calibri"/>
                <a:ea typeface="Calibri"/>
                <a:cs typeface="Calibri"/>
                <a:sym typeface="Calibri"/>
                <a:hlinkClick r:id="rId6"/>
              </a:rPr>
              <a:t>Lignes Directrices sur la vie autonome supervisée </a:t>
            </a:r>
            <a:r>
              <a:rPr lang="fr-FR" sz="2200" u="sng">
                <a:solidFill>
                  <a:schemeClr val="hlink"/>
                </a:solidFill>
                <a:latin typeface="Calibri"/>
                <a:ea typeface="Calibri"/>
                <a:cs typeface="Calibri"/>
                <a:sym typeface="Calibri"/>
              </a:rPr>
              <a:t>pour les enfants non accompagnés, </a:t>
            </a:r>
            <a:r>
              <a:rPr lang="fr-FR" sz="2200">
                <a:solidFill>
                  <a:srgbClr val="545554"/>
                </a:solidFill>
                <a:latin typeface="Calibri"/>
                <a:ea typeface="Calibri"/>
                <a:cs typeface="Calibri"/>
                <a:sym typeface="Calibri"/>
              </a:rPr>
              <a:t>UNHCR</a:t>
            </a:r>
            <a:r>
              <a:rPr lang="fr-FR" sz="2200" u="sng">
                <a:solidFill>
                  <a:srgbClr val="1155CC"/>
                </a:solidFill>
                <a:latin typeface="Calibri"/>
                <a:ea typeface="Calibri"/>
                <a:cs typeface="Calibri"/>
                <a:sym typeface="Calibri"/>
                <a:hlinkClick r:id="rId6">
                  <a:extLst>
                    <a:ext uri="{A12FA001-AC4F-418D-AE19-62706E023703}">
                      <ahyp:hlinkClr xmlns:ahyp="http://schemas.microsoft.com/office/drawing/2018/hyperlinkcolor" val="tx"/>
                    </a:ext>
                  </a:extLst>
                </a:hlinkClick>
              </a:rPr>
              <a:t> </a:t>
            </a:r>
            <a:endParaRPr sz="2200" u="sng">
              <a:solidFill>
                <a:schemeClr val="hlink"/>
              </a:solidFill>
              <a:latin typeface="Calibri"/>
              <a:ea typeface="Calibri"/>
              <a:cs typeface="Calibri"/>
              <a:sym typeface="Calibri"/>
            </a:endParaRPr>
          </a:p>
          <a:p>
            <a:pPr marL="0" marR="0" lvl="0" indent="0" algn="l" rtl="0">
              <a:lnSpc>
                <a:spcPct val="90000"/>
              </a:lnSpc>
              <a:spcBef>
                <a:spcPts val="1599"/>
              </a:spcBef>
              <a:spcAft>
                <a:spcPts val="0"/>
              </a:spcAft>
              <a:buNone/>
            </a:pPr>
            <a:endParaRPr sz="2200" b="1">
              <a:solidFill>
                <a:srgbClr val="000000"/>
              </a:solidFill>
              <a:latin typeface="Calibri"/>
              <a:ea typeface="Calibri"/>
              <a:cs typeface="Calibri"/>
              <a:sym typeface="Calibri"/>
            </a:endParaRPr>
          </a:p>
        </p:txBody>
      </p:sp>
      <p:sp>
        <p:nvSpPr>
          <p:cNvPr id="83" name="Google Shape;83;p5"/>
          <p:cNvSpPr txBox="1">
            <a:spLocks noGrp="1"/>
          </p:cNvSpPr>
          <p:nvPr>
            <p:ph type="title" idx="4294967295"/>
          </p:nvPr>
        </p:nvSpPr>
        <p:spPr>
          <a:xfrm>
            <a:off x="559080" y="456480"/>
            <a:ext cx="10515240" cy="132516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fr-FR" sz="3200" b="0" i="0" u="none" strike="noStrike" cap="none">
                <a:solidFill>
                  <a:srgbClr val="000000"/>
                </a:solidFill>
                <a:latin typeface="Arial"/>
                <a:ea typeface="Arial"/>
                <a:cs typeface="Arial"/>
                <a:sym typeface="Arial"/>
              </a:rPr>
              <a:t>Lignes Directrices sur la Protection de</a:t>
            </a:r>
            <a:r>
              <a:rPr lang="fr-FR" sz="3200">
                <a:solidFill>
                  <a:srgbClr val="000000"/>
                </a:solidFill>
              </a:rPr>
              <a:t> Remplacement </a:t>
            </a:r>
            <a:endParaRPr sz="3200" b="0" i="0" u="none" strike="noStrike" cap="non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6"/>
          <p:cNvSpPr txBox="1">
            <a:spLocks noGrp="1"/>
          </p:cNvSpPr>
          <p:nvPr>
            <p:ph type="title" idx="4294967295"/>
          </p:nvPr>
        </p:nvSpPr>
        <p:spPr>
          <a:xfrm>
            <a:off x="401760" y="405000"/>
            <a:ext cx="10515240" cy="132516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fr-FR" sz="2800" b="0" i="0" u="none" strike="noStrike" cap="none">
                <a:solidFill>
                  <a:srgbClr val="000000"/>
                </a:solidFill>
                <a:latin typeface="Arial"/>
                <a:ea typeface="Arial"/>
                <a:cs typeface="Arial"/>
                <a:sym typeface="Arial"/>
              </a:rPr>
              <a:t>Principes de la Protection de Remplacement (I)</a:t>
            </a:r>
            <a:endParaRPr sz="2800" b="0" i="0" u="none" strike="noStrike" cap="none">
              <a:solidFill>
                <a:srgbClr val="000000"/>
              </a:solidFill>
              <a:latin typeface="Arial"/>
              <a:ea typeface="Arial"/>
              <a:cs typeface="Arial"/>
              <a:sym typeface="Arial"/>
            </a:endParaRPr>
          </a:p>
        </p:txBody>
      </p:sp>
      <p:pic>
        <p:nvPicPr>
          <p:cNvPr id="89" name="Google Shape;89;p6"/>
          <p:cNvPicPr preferRelativeResize="0"/>
          <p:nvPr/>
        </p:nvPicPr>
        <p:blipFill rotWithShape="1">
          <a:blip r:embed="rId3">
            <a:alphaModFix/>
          </a:blip>
          <a:srcRect/>
          <a:stretch/>
        </p:blipFill>
        <p:spPr>
          <a:xfrm>
            <a:off x="7987320" y="2804040"/>
            <a:ext cx="3802680" cy="2654640"/>
          </a:xfrm>
          <a:prstGeom prst="rect">
            <a:avLst/>
          </a:prstGeom>
          <a:noFill/>
          <a:ln>
            <a:noFill/>
          </a:ln>
        </p:spPr>
      </p:pic>
      <p:grpSp>
        <p:nvGrpSpPr>
          <p:cNvPr id="90" name="Google Shape;90;p6"/>
          <p:cNvGrpSpPr/>
          <p:nvPr/>
        </p:nvGrpSpPr>
        <p:grpSpPr>
          <a:xfrm>
            <a:off x="401760" y="1874520"/>
            <a:ext cx="7490160" cy="4479900"/>
            <a:chOff x="401760" y="1874520"/>
            <a:chExt cx="7490160" cy="4479900"/>
          </a:xfrm>
        </p:grpSpPr>
        <p:sp>
          <p:nvSpPr>
            <p:cNvPr id="91" name="Google Shape;91;p6"/>
            <p:cNvSpPr/>
            <p:nvPr/>
          </p:nvSpPr>
          <p:spPr>
            <a:xfrm>
              <a:off x="401760" y="1874520"/>
              <a:ext cx="7490160" cy="423828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92" name="Google Shape;92;p6"/>
            <p:cNvSpPr txBox="1"/>
            <p:nvPr/>
          </p:nvSpPr>
          <p:spPr>
            <a:xfrm>
              <a:off x="401760" y="1874520"/>
              <a:ext cx="7490100" cy="4479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20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fr-FR" sz="2000" b="1" u="none" strike="noStrike">
                  <a:solidFill>
                    <a:srgbClr val="000000"/>
                  </a:solidFill>
                  <a:latin typeface="Calibri"/>
                  <a:ea typeface="Calibri"/>
                  <a:cs typeface="Calibri"/>
                  <a:sym typeface="Calibri"/>
                </a:rPr>
                <a:t>Principes de la Protection de Remplacement:</a:t>
              </a:r>
              <a:br>
                <a:rPr lang="fr-FR" sz="2000">
                  <a:solidFill>
                    <a:schemeClr val="dk1"/>
                  </a:solidFill>
                  <a:latin typeface="Arial"/>
                  <a:ea typeface="Arial"/>
                  <a:cs typeface="Arial"/>
                  <a:sym typeface="Arial"/>
                </a:rPr>
              </a:br>
              <a:endParaRPr sz="2000" b="0" u="none" strike="noStrike">
                <a:solidFill>
                  <a:srgbClr val="000000"/>
                </a:solidFill>
                <a:latin typeface="Arial"/>
                <a:ea typeface="Arial"/>
                <a:cs typeface="Arial"/>
                <a:sym typeface="Arial"/>
              </a:endParaRPr>
            </a:p>
            <a:p>
              <a:pPr marL="285840" marR="0" lvl="0" indent="-285480" algn="l" rtl="0">
                <a:lnSpc>
                  <a:spcPct val="100000"/>
                </a:lnSpc>
                <a:spcBef>
                  <a:spcPts val="601"/>
                </a:spcBef>
                <a:spcAft>
                  <a:spcPts val="0"/>
                </a:spcAft>
                <a:buClr>
                  <a:srgbClr val="02628C"/>
                </a:buClr>
                <a:buSzPts val="1800"/>
                <a:buFont typeface="Arial"/>
                <a:buChar char="•"/>
              </a:pPr>
              <a:r>
                <a:rPr lang="fr-FR" sz="1800">
                  <a:latin typeface="Calibri"/>
                  <a:ea typeface="Calibri"/>
                  <a:cs typeface="Calibri"/>
                  <a:sym typeface="Calibri"/>
                </a:rPr>
                <a:t>Fonder </a:t>
              </a:r>
              <a:r>
                <a:rPr lang="fr-FR" sz="1800" b="0" u="none" strike="noStrike">
                  <a:solidFill>
                    <a:srgbClr val="000000"/>
                  </a:solidFill>
                  <a:latin typeface="Calibri"/>
                  <a:ea typeface="Calibri"/>
                  <a:cs typeface="Calibri"/>
                  <a:sym typeface="Calibri"/>
                </a:rPr>
                <a:t>toutes les décisions sur l'intérêt supérieur de l'enfant</a:t>
              </a:r>
              <a:endParaRPr sz="1800" b="0" u="none" strike="noStrike">
                <a:solidFill>
                  <a:srgbClr val="000000"/>
                </a:solidFill>
                <a:latin typeface="Arial"/>
                <a:ea typeface="Arial"/>
                <a:cs typeface="Arial"/>
                <a:sym typeface="Arial"/>
              </a:endParaRPr>
            </a:p>
            <a:p>
              <a:pPr marL="285840" marR="0" lvl="0" indent="-285480" algn="l" rtl="0">
                <a:lnSpc>
                  <a:spcPct val="100000"/>
                </a:lnSpc>
                <a:spcBef>
                  <a:spcPts val="601"/>
                </a:spcBef>
                <a:spcAft>
                  <a:spcPts val="0"/>
                </a:spcAft>
                <a:buClr>
                  <a:srgbClr val="02628C"/>
                </a:buClr>
                <a:buSzPts val="1800"/>
                <a:buFont typeface="Arial"/>
                <a:buChar char="•"/>
              </a:pPr>
              <a:r>
                <a:rPr lang="fr-FR" sz="1800" b="0" u="none" strike="noStrike">
                  <a:solidFill>
                    <a:srgbClr val="000000"/>
                  </a:solidFill>
                  <a:latin typeface="Calibri"/>
                  <a:ea typeface="Calibri"/>
                  <a:cs typeface="Calibri"/>
                  <a:sym typeface="Calibri"/>
                </a:rPr>
                <a:t>Répondre aux besoins de prise en charge et de protection des enfants vulnérables, de leurs familles et communautés de manière intégrée. </a:t>
              </a:r>
              <a:endParaRPr sz="1800" b="0" u="none" strike="noStrike">
                <a:solidFill>
                  <a:srgbClr val="000000"/>
                </a:solidFill>
                <a:latin typeface="Arial"/>
                <a:ea typeface="Arial"/>
                <a:cs typeface="Arial"/>
                <a:sym typeface="Arial"/>
              </a:endParaRPr>
            </a:p>
            <a:p>
              <a:pPr marL="285840" marR="0" lvl="0" indent="-285480" algn="l" rtl="0">
                <a:lnSpc>
                  <a:spcPct val="100000"/>
                </a:lnSpc>
                <a:spcBef>
                  <a:spcPts val="601"/>
                </a:spcBef>
                <a:spcAft>
                  <a:spcPts val="0"/>
                </a:spcAft>
                <a:buClr>
                  <a:srgbClr val="02628C"/>
                </a:buClr>
                <a:buSzPts val="1800"/>
                <a:buFont typeface="Arial"/>
                <a:buChar char="•"/>
              </a:pPr>
              <a:r>
                <a:rPr lang="fr-FR" sz="1800" b="0" u="none" strike="noStrike">
                  <a:solidFill>
                    <a:srgbClr val="000000"/>
                  </a:solidFill>
                  <a:latin typeface="Calibri"/>
                  <a:ea typeface="Calibri"/>
                  <a:cs typeface="Calibri"/>
                  <a:sym typeface="Calibri"/>
                </a:rPr>
                <a:t>Prévenir et répondre aux séparations familiales</a:t>
              </a:r>
              <a:endParaRPr sz="1800" b="0" u="none" strike="noStrike">
                <a:solidFill>
                  <a:srgbClr val="000000"/>
                </a:solidFill>
                <a:latin typeface="Arial"/>
                <a:ea typeface="Arial"/>
                <a:cs typeface="Arial"/>
                <a:sym typeface="Arial"/>
              </a:endParaRPr>
            </a:p>
            <a:p>
              <a:pPr marL="285840" marR="0" lvl="0" indent="-285480" algn="l" rtl="0">
                <a:lnSpc>
                  <a:spcPct val="100000"/>
                </a:lnSpc>
                <a:spcBef>
                  <a:spcPts val="601"/>
                </a:spcBef>
                <a:spcAft>
                  <a:spcPts val="0"/>
                </a:spcAft>
                <a:buClr>
                  <a:srgbClr val="02628C"/>
                </a:buClr>
                <a:buSzPts val="1800"/>
                <a:buFont typeface="Arial"/>
                <a:buChar char="•"/>
              </a:pPr>
              <a:r>
                <a:rPr lang="fr-FR" sz="1800" b="0" u="none" strike="noStrike">
                  <a:solidFill>
                    <a:srgbClr val="000000"/>
                  </a:solidFill>
                  <a:latin typeface="Calibri"/>
                  <a:ea typeface="Calibri"/>
                  <a:cs typeface="Calibri"/>
                  <a:sym typeface="Calibri"/>
                </a:rPr>
                <a:t>Prioriser la réunification pour tous les enfants non accompagnés et séparés et  assurer des placements stables à  long terme pour les enfants  ne p</a:t>
              </a:r>
              <a:r>
                <a:rPr lang="fr-FR" sz="1800">
                  <a:latin typeface="Calibri"/>
                  <a:ea typeface="Calibri"/>
                  <a:cs typeface="Calibri"/>
                  <a:sym typeface="Calibri"/>
                </a:rPr>
                <a:t>o</a:t>
              </a:r>
              <a:r>
                <a:rPr lang="fr-FR" sz="1800" b="0" u="none" strike="noStrike">
                  <a:solidFill>
                    <a:srgbClr val="000000"/>
                  </a:solidFill>
                  <a:latin typeface="Calibri"/>
                  <a:ea typeface="Calibri"/>
                  <a:cs typeface="Calibri"/>
                  <a:sym typeface="Calibri"/>
                </a:rPr>
                <a:t>uv</a:t>
              </a:r>
              <a:r>
                <a:rPr lang="fr-FR" sz="1800">
                  <a:latin typeface="Calibri"/>
                  <a:ea typeface="Calibri"/>
                  <a:cs typeface="Calibri"/>
                  <a:sym typeface="Calibri"/>
                </a:rPr>
                <a:t>a</a:t>
              </a:r>
              <a:r>
                <a:rPr lang="fr-FR" sz="1800" b="0" u="none" strike="noStrike">
                  <a:solidFill>
                    <a:srgbClr val="000000"/>
                  </a:solidFill>
                  <a:latin typeface="Calibri"/>
                  <a:ea typeface="Calibri"/>
                  <a:cs typeface="Calibri"/>
                  <a:sym typeface="Calibri"/>
                </a:rPr>
                <a:t>nt pas être réunifiés</a:t>
              </a:r>
              <a:endParaRPr sz="1800" b="0" u="none" strike="noStrike">
                <a:solidFill>
                  <a:srgbClr val="000000"/>
                </a:solidFill>
                <a:latin typeface="Arial"/>
                <a:ea typeface="Arial"/>
                <a:cs typeface="Arial"/>
                <a:sym typeface="Arial"/>
              </a:endParaRPr>
            </a:p>
            <a:p>
              <a:pPr marL="285840" marR="0" lvl="0" indent="-285480" algn="l" rtl="0">
                <a:lnSpc>
                  <a:spcPct val="100000"/>
                </a:lnSpc>
                <a:spcBef>
                  <a:spcPts val="601"/>
                </a:spcBef>
                <a:spcAft>
                  <a:spcPts val="0"/>
                </a:spcAft>
                <a:buClr>
                  <a:srgbClr val="02628C"/>
                </a:buClr>
                <a:buSzPts val="1800"/>
                <a:buFont typeface="Arial"/>
                <a:buChar char="•"/>
              </a:pPr>
              <a:r>
                <a:rPr lang="fr-FR" sz="1800" b="0" u="none" strike="noStrike">
                  <a:solidFill>
                    <a:srgbClr val="000000"/>
                  </a:solidFill>
                  <a:latin typeface="Calibri"/>
                  <a:ea typeface="Calibri"/>
                  <a:cs typeface="Calibri"/>
                  <a:sym typeface="Calibri"/>
                </a:rPr>
                <a:t>Les réponses d'urgence </a:t>
              </a:r>
              <a:r>
                <a:rPr lang="fr-FR" sz="1800">
                  <a:latin typeface="Calibri"/>
                  <a:ea typeface="Calibri"/>
                  <a:cs typeface="Calibri"/>
                  <a:sym typeface="Calibri"/>
                </a:rPr>
                <a:t>en </a:t>
              </a:r>
              <a:r>
                <a:rPr lang="fr-FR" sz="1800" b="0" u="none" strike="noStrike">
                  <a:solidFill>
                    <a:srgbClr val="000000"/>
                  </a:solidFill>
                  <a:latin typeface="Calibri"/>
                  <a:ea typeface="Calibri"/>
                  <a:cs typeface="Calibri"/>
                  <a:sym typeface="Calibri"/>
                </a:rPr>
                <a:t>protection de l'enfance </a:t>
              </a:r>
              <a:r>
                <a:rPr lang="fr-FR" sz="1800">
                  <a:latin typeface="Calibri"/>
                  <a:ea typeface="Calibri"/>
                  <a:cs typeface="Calibri"/>
                  <a:sym typeface="Calibri"/>
                </a:rPr>
                <a:t>doivent s’appuyer sur </a:t>
              </a:r>
              <a:r>
                <a:rPr lang="fr-FR" sz="1800" b="0" u="none" strike="noStrike">
                  <a:solidFill>
                    <a:srgbClr val="000000"/>
                  </a:solidFill>
                  <a:latin typeface="Calibri"/>
                  <a:ea typeface="Calibri"/>
                  <a:cs typeface="Calibri"/>
                  <a:sym typeface="Calibri"/>
                </a:rPr>
                <a:t>les structures </a:t>
              </a:r>
              <a:r>
                <a:rPr lang="fr-FR" sz="1800">
                  <a:latin typeface="Calibri"/>
                  <a:ea typeface="Calibri"/>
                  <a:cs typeface="Calibri"/>
                  <a:sym typeface="Calibri"/>
                </a:rPr>
                <a:t>de prise en charge </a:t>
              </a:r>
              <a:r>
                <a:rPr lang="fr-FR" sz="1800" b="0" u="none" strike="noStrike">
                  <a:solidFill>
                    <a:srgbClr val="000000"/>
                  </a:solidFill>
                  <a:latin typeface="Calibri"/>
                  <a:ea typeface="Calibri"/>
                  <a:cs typeface="Calibri"/>
                  <a:sym typeface="Calibri"/>
                </a:rPr>
                <a:t>alternative existantes et  les capacités en place</a:t>
              </a:r>
              <a:endParaRPr sz="1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2000" b="0" u="none" strike="noStrike">
                <a:solidFill>
                  <a:srgbClr val="000000"/>
                </a:solidFill>
                <a:latin typeface="Arial"/>
                <a:ea typeface="Arial"/>
                <a:cs typeface="Arial"/>
                <a:sym typeface="Arial"/>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7"/>
          <p:cNvSpPr txBox="1">
            <a:spLocks noGrp="1"/>
          </p:cNvSpPr>
          <p:nvPr>
            <p:ph type="title" idx="4294967295"/>
          </p:nvPr>
        </p:nvSpPr>
        <p:spPr>
          <a:xfrm>
            <a:off x="507240" y="340560"/>
            <a:ext cx="10515300" cy="13251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fr-FR" sz="2200" b="0" i="0" u="none" strike="noStrike" cap="none">
                <a:solidFill>
                  <a:srgbClr val="000000"/>
                </a:solidFill>
                <a:latin typeface="Arial"/>
                <a:ea typeface="Arial"/>
                <a:cs typeface="Arial"/>
                <a:sym typeface="Arial"/>
              </a:rPr>
              <a:t>Principes de la Protection de Remplacement (II)</a:t>
            </a:r>
            <a:endParaRPr sz="2200" b="0" i="0" u="none" strike="noStrike" cap="none">
              <a:solidFill>
                <a:srgbClr val="000000"/>
              </a:solidFill>
              <a:latin typeface="Arial"/>
              <a:ea typeface="Arial"/>
              <a:cs typeface="Arial"/>
              <a:sym typeface="Arial"/>
            </a:endParaRPr>
          </a:p>
        </p:txBody>
      </p:sp>
      <p:pic>
        <p:nvPicPr>
          <p:cNvPr id="98" name="Google Shape;98;p7"/>
          <p:cNvPicPr preferRelativeResize="0"/>
          <p:nvPr/>
        </p:nvPicPr>
        <p:blipFill rotWithShape="1">
          <a:blip r:embed="rId3">
            <a:alphaModFix/>
          </a:blip>
          <a:srcRect/>
          <a:stretch/>
        </p:blipFill>
        <p:spPr>
          <a:xfrm>
            <a:off x="7987320" y="2804040"/>
            <a:ext cx="3802680" cy="2654640"/>
          </a:xfrm>
          <a:prstGeom prst="rect">
            <a:avLst/>
          </a:prstGeom>
          <a:noFill/>
          <a:ln>
            <a:noFill/>
          </a:ln>
        </p:spPr>
      </p:pic>
      <p:grpSp>
        <p:nvGrpSpPr>
          <p:cNvPr id="99" name="Google Shape;99;p7"/>
          <p:cNvGrpSpPr/>
          <p:nvPr/>
        </p:nvGrpSpPr>
        <p:grpSpPr>
          <a:xfrm>
            <a:off x="401760" y="1874520"/>
            <a:ext cx="7299360" cy="4557000"/>
            <a:chOff x="401760" y="1874520"/>
            <a:chExt cx="7299360" cy="4557000"/>
          </a:xfrm>
        </p:grpSpPr>
        <p:sp>
          <p:nvSpPr>
            <p:cNvPr id="100" name="Google Shape;100;p7"/>
            <p:cNvSpPr/>
            <p:nvPr/>
          </p:nvSpPr>
          <p:spPr>
            <a:xfrm>
              <a:off x="401760" y="1874520"/>
              <a:ext cx="7299360" cy="451260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01" name="Google Shape;101;p7"/>
            <p:cNvSpPr txBox="1"/>
            <p:nvPr/>
          </p:nvSpPr>
          <p:spPr>
            <a:xfrm>
              <a:off x="401760" y="1874520"/>
              <a:ext cx="7299300" cy="4557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20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fr-FR" sz="2000" b="1" u="none" strike="noStrike">
                  <a:solidFill>
                    <a:srgbClr val="000000"/>
                  </a:solidFill>
                  <a:latin typeface="Calibri"/>
                  <a:ea typeface="Calibri"/>
                  <a:cs typeface="Calibri"/>
                  <a:sym typeface="Calibri"/>
                </a:rPr>
                <a:t>Principes de la Protection de Remplacement:</a:t>
              </a:r>
              <a:br>
                <a:rPr lang="fr-FR" sz="2000">
                  <a:solidFill>
                    <a:schemeClr val="dk1"/>
                  </a:solidFill>
                  <a:latin typeface="Arial"/>
                  <a:ea typeface="Arial"/>
                  <a:cs typeface="Arial"/>
                  <a:sym typeface="Arial"/>
                </a:rPr>
              </a:br>
              <a:endParaRPr sz="2000" b="0" u="none" strike="noStrike">
                <a:solidFill>
                  <a:srgbClr val="000000"/>
                </a:solidFill>
                <a:latin typeface="Arial"/>
                <a:ea typeface="Arial"/>
                <a:cs typeface="Arial"/>
                <a:sym typeface="Arial"/>
              </a:endParaRPr>
            </a:p>
            <a:p>
              <a:pPr marL="285840" marR="0" lvl="0" indent="-285480" algn="l" rtl="0">
                <a:lnSpc>
                  <a:spcPct val="100000"/>
                </a:lnSpc>
                <a:spcBef>
                  <a:spcPts val="601"/>
                </a:spcBef>
                <a:spcAft>
                  <a:spcPts val="0"/>
                </a:spcAft>
                <a:buClr>
                  <a:srgbClr val="02628C"/>
                </a:buClr>
                <a:buSzPts val="1800"/>
                <a:buFont typeface="Arial"/>
                <a:buChar char="•"/>
              </a:pPr>
              <a:r>
                <a:rPr lang="fr-FR" sz="1800" b="0" u="none" strike="noStrike">
                  <a:solidFill>
                    <a:srgbClr val="000000"/>
                  </a:solidFill>
                  <a:latin typeface="Calibri"/>
                  <a:ea typeface="Calibri"/>
                  <a:cs typeface="Calibri"/>
                  <a:sym typeface="Calibri"/>
                </a:rPr>
                <a:t>S'assurer que les enfants et les personnes chargées de leur prise en charge ont les ressources suffisantes pour leur survie et leur entretien. </a:t>
              </a:r>
              <a:endParaRPr sz="1800" b="0" u="none" strike="noStrike">
                <a:solidFill>
                  <a:srgbClr val="000000"/>
                </a:solidFill>
                <a:latin typeface="Arial"/>
                <a:ea typeface="Arial"/>
                <a:cs typeface="Arial"/>
                <a:sym typeface="Arial"/>
              </a:endParaRPr>
            </a:p>
            <a:p>
              <a:pPr marL="285840" marR="0" lvl="0" indent="-285480" algn="l" rtl="0">
                <a:lnSpc>
                  <a:spcPct val="100000"/>
                </a:lnSpc>
                <a:spcBef>
                  <a:spcPts val="601"/>
                </a:spcBef>
                <a:spcAft>
                  <a:spcPts val="0"/>
                </a:spcAft>
                <a:buClr>
                  <a:srgbClr val="02628C"/>
                </a:buClr>
                <a:buSzPts val="1800"/>
                <a:buFont typeface="Arial"/>
                <a:buChar char="•"/>
              </a:pPr>
              <a:r>
                <a:rPr lang="fr-FR" sz="1800">
                  <a:latin typeface="Calibri"/>
                  <a:ea typeface="Calibri"/>
                  <a:cs typeface="Calibri"/>
                  <a:sym typeface="Calibri"/>
                </a:rPr>
                <a:t>Écouter</a:t>
              </a:r>
              <a:r>
                <a:rPr lang="fr-FR" sz="1800" b="0" u="none" strike="noStrike">
                  <a:solidFill>
                    <a:srgbClr val="000000"/>
                  </a:solidFill>
                  <a:latin typeface="Calibri"/>
                  <a:ea typeface="Calibri"/>
                  <a:cs typeface="Calibri"/>
                  <a:sym typeface="Calibri"/>
                </a:rPr>
                <a:t> et prendre en compte les opinions des enfants. </a:t>
              </a:r>
              <a:endParaRPr sz="1800" b="0" u="none" strike="noStrike">
                <a:solidFill>
                  <a:srgbClr val="000000"/>
                </a:solidFill>
                <a:latin typeface="Arial"/>
                <a:ea typeface="Arial"/>
                <a:cs typeface="Arial"/>
                <a:sym typeface="Arial"/>
              </a:endParaRPr>
            </a:p>
            <a:p>
              <a:pPr marL="285840" marR="0" lvl="0" indent="-285480" algn="l" rtl="0">
                <a:lnSpc>
                  <a:spcPct val="100000"/>
                </a:lnSpc>
                <a:spcBef>
                  <a:spcPts val="601"/>
                </a:spcBef>
                <a:spcAft>
                  <a:spcPts val="0"/>
                </a:spcAft>
                <a:buClr>
                  <a:srgbClr val="02628C"/>
                </a:buClr>
                <a:buSzPts val="1800"/>
                <a:buFont typeface="Arial"/>
                <a:buChar char="•"/>
              </a:pPr>
              <a:r>
                <a:rPr lang="fr-FR" sz="1800" b="0" u="none" strike="noStrike">
                  <a:solidFill>
                    <a:srgbClr val="000000"/>
                  </a:solidFill>
                  <a:latin typeface="Calibri"/>
                  <a:ea typeface="Calibri"/>
                  <a:cs typeface="Calibri"/>
                  <a:sym typeface="Calibri"/>
                </a:rPr>
                <a:t>Utiliser et développer des alternatives de prise en charge basées sur la famille lorsque cela est possible. </a:t>
              </a:r>
              <a:endParaRPr sz="1800" b="0" u="none" strike="noStrike">
                <a:solidFill>
                  <a:srgbClr val="000000"/>
                </a:solidFill>
                <a:latin typeface="Arial"/>
                <a:ea typeface="Arial"/>
                <a:cs typeface="Arial"/>
                <a:sym typeface="Arial"/>
              </a:endParaRPr>
            </a:p>
            <a:p>
              <a:pPr marL="285840" marR="0" lvl="0" indent="-285480" algn="l" rtl="0">
                <a:lnSpc>
                  <a:spcPct val="100000"/>
                </a:lnSpc>
                <a:spcBef>
                  <a:spcPts val="601"/>
                </a:spcBef>
                <a:spcAft>
                  <a:spcPts val="0"/>
                </a:spcAft>
                <a:buClr>
                  <a:srgbClr val="02628C"/>
                </a:buClr>
                <a:buSzPts val="1800"/>
                <a:buFont typeface="Arial"/>
                <a:buChar char="•"/>
              </a:pPr>
              <a:r>
                <a:rPr lang="fr-FR" sz="1800">
                  <a:latin typeface="Calibri"/>
                  <a:ea typeface="Calibri"/>
                  <a:cs typeface="Calibri"/>
                  <a:sym typeface="Calibri"/>
                </a:rPr>
                <a:t>s’assurer </a:t>
              </a:r>
              <a:r>
                <a:rPr lang="fr-FR" sz="1800" b="0" u="none" strike="noStrike">
                  <a:solidFill>
                    <a:srgbClr val="000000"/>
                  </a:solidFill>
                  <a:latin typeface="Calibri"/>
                  <a:ea typeface="Calibri"/>
                  <a:cs typeface="Calibri"/>
                  <a:sym typeface="Calibri"/>
                </a:rPr>
                <a:t>que les placements </a:t>
              </a:r>
              <a:r>
                <a:rPr lang="fr-FR" sz="1800">
                  <a:latin typeface="Calibri"/>
                  <a:ea typeface="Calibri"/>
                  <a:cs typeface="Calibri"/>
                  <a:sym typeface="Calibri"/>
                </a:rPr>
                <a:t>respectent les normes convenues, en </a:t>
              </a:r>
              <a:r>
                <a:rPr lang="fr-FR" sz="1800" b="0" u="none" strike="noStrike">
                  <a:solidFill>
                    <a:srgbClr val="000000"/>
                  </a:solidFill>
                  <a:latin typeface="Calibri"/>
                  <a:ea typeface="Calibri"/>
                  <a:cs typeface="Calibri"/>
                  <a:sym typeface="Calibri"/>
                </a:rPr>
                <a:t>particulièrement avant </a:t>
              </a:r>
              <a:r>
                <a:rPr lang="fr-FR" sz="1800">
                  <a:latin typeface="Calibri"/>
                  <a:ea typeface="Calibri"/>
                  <a:cs typeface="Calibri"/>
                  <a:sym typeface="Calibri"/>
                </a:rPr>
                <a:t>tout </a:t>
              </a:r>
              <a:r>
                <a:rPr lang="fr-FR" sz="1800" b="0" u="none" strike="noStrike">
                  <a:solidFill>
                    <a:srgbClr val="000000"/>
                  </a:solidFill>
                  <a:latin typeface="Calibri"/>
                  <a:ea typeface="Calibri"/>
                  <a:cs typeface="Calibri"/>
                  <a:sym typeface="Calibri"/>
                </a:rPr>
                <a:t>placement d'urgence. </a:t>
              </a:r>
              <a:endParaRPr sz="1800" b="0" u="none" strike="noStrike">
                <a:solidFill>
                  <a:srgbClr val="000000"/>
                </a:solidFill>
                <a:latin typeface="Arial"/>
                <a:ea typeface="Arial"/>
                <a:cs typeface="Arial"/>
                <a:sym typeface="Arial"/>
              </a:endParaRPr>
            </a:p>
            <a:p>
              <a:pPr marL="285840" marR="0" lvl="0" indent="-285480" algn="l" rtl="0">
                <a:lnSpc>
                  <a:spcPct val="100000"/>
                </a:lnSpc>
                <a:spcBef>
                  <a:spcPts val="601"/>
                </a:spcBef>
                <a:spcAft>
                  <a:spcPts val="0"/>
                </a:spcAft>
                <a:buClr>
                  <a:srgbClr val="02628C"/>
                </a:buClr>
                <a:buSzPts val="1800"/>
                <a:buFont typeface="Arial"/>
                <a:buChar char="•"/>
              </a:pPr>
              <a:r>
                <a:rPr lang="fr-FR" sz="1800">
                  <a:latin typeface="Calibri"/>
                  <a:ea typeface="Calibri"/>
                  <a:cs typeface="Calibri"/>
                  <a:sym typeface="Calibri"/>
                </a:rPr>
                <a:t>Veillez à ce </a:t>
              </a:r>
              <a:r>
                <a:rPr lang="fr-FR" sz="1800" b="0" u="none" strike="noStrike">
                  <a:solidFill>
                    <a:srgbClr val="000000"/>
                  </a:solidFill>
                  <a:latin typeface="Calibri"/>
                  <a:ea typeface="Calibri"/>
                  <a:cs typeface="Calibri"/>
                  <a:sym typeface="Calibri"/>
                </a:rPr>
                <a:t> que chaque placement </a:t>
              </a:r>
              <a:r>
                <a:rPr lang="fr-FR" sz="1800">
                  <a:latin typeface="Calibri"/>
                  <a:ea typeface="Calibri"/>
                  <a:cs typeface="Calibri"/>
                  <a:sym typeface="Calibri"/>
                </a:rPr>
                <a:t>soit </a:t>
              </a:r>
              <a:r>
                <a:rPr lang="fr-FR" sz="1800" b="0" u="none" strike="noStrike">
                  <a:solidFill>
                    <a:srgbClr val="000000"/>
                  </a:solidFill>
                  <a:latin typeface="Calibri"/>
                  <a:ea typeface="Calibri"/>
                  <a:cs typeface="Calibri"/>
                  <a:sym typeface="Calibri"/>
                </a:rPr>
                <a:t>enregistré, suivi et révisé. </a:t>
              </a:r>
              <a:endParaRPr sz="1800" b="0" u="none" strike="noStrike">
                <a:solidFill>
                  <a:srgbClr val="000000"/>
                </a:solidFill>
                <a:latin typeface="Arial"/>
                <a:ea typeface="Arial"/>
                <a:cs typeface="Arial"/>
                <a:sym typeface="Arial"/>
              </a:endParaRPr>
            </a:p>
            <a:p>
              <a:pPr marL="285840" marR="0" lvl="0" indent="-285480" algn="l" rtl="0">
                <a:lnSpc>
                  <a:spcPct val="100000"/>
                </a:lnSpc>
                <a:spcBef>
                  <a:spcPts val="601"/>
                </a:spcBef>
                <a:spcAft>
                  <a:spcPts val="0"/>
                </a:spcAft>
                <a:buClr>
                  <a:srgbClr val="02628C"/>
                </a:buClr>
                <a:buSzPts val="1800"/>
                <a:buFont typeface="Arial"/>
                <a:buChar char="•"/>
              </a:pPr>
              <a:r>
                <a:rPr lang="fr-FR" sz="1800" b="0" u="none" strike="noStrike">
                  <a:solidFill>
                    <a:srgbClr val="000000"/>
                  </a:solidFill>
                  <a:latin typeface="Calibri"/>
                  <a:ea typeface="Calibri"/>
                  <a:cs typeface="Calibri"/>
                  <a:sym typeface="Calibri"/>
                </a:rPr>
                <a:t>Garantir que les services </a:t>
              </a:r>
              <a:r>
                <a:rPr lang="fr-FR" sz="1800">
                  <a:latin typeface="Calibri"/>
                  <a:ea typeface="Calibri"/>
                  <a:cs typeface="Calibri"/>
                  <a:sym typeface="Calibri"/>
                </a:rPr>
                <a:t>soient </a:t>
              </a:r>
              <a:r>
                <a:rPr lang="fr-FR" sz="1800" b="0" u="none" strike="noStrike">
                  <a:solidFill>
                    <a:srgbClr val="000000"/>
                  </a:solidFill>
                  <a:latin typeface="Calibri"/>
                  <a:ea typeface="Calibri"/>
                  <a:cs typeface="Calibri"/>
                  <a:sym typeface="Calibri"/>
                </a:rPr>
                <a:t>fournis sans discrimination et en tenant compte des  besoins spécifiques de l'enfant. </a:t>
              </a:r>
              <a:endParaRPr sz="1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2000" b="0" u="none" strike="noStrike">
                <a:solidFill>
                  <a:srgbClr val="000000"/>
                </a:solidFill>
                <a:latin typeface="Arial"/>
                <a:ea typeface="Arial"/>
                <a:cs typeface="Arial"/>
                <a:sym typeface="Arial"/>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8"/>
          <p:cNvSpPr txBox="1">
            <a:spLocks noGrp="1"/>
          </p:cNvSpPr>
          <p:nvPr>
            <p:ph type="body" idx="4294967295"/>
          </p:nvPr>
        </p:nvSpPr>
        <p:spPr>
          <a:xfrm>
            <a:off x="655920" y="2043000"/>
            <a:ext cx="10819800" cy="4137120"/>
          </a:xfrm>
          <a:prstGeom prst="rect">
            <a:avLst/>
          </a:prstGeom>
          <a:noFill/>
          <a:ln>
            <a:noFill/>
          </a:ln>
        </p:spPr>
        <p:txBody>
          <a:bodyPr spcFirstLastPara="1" wrap="square" lIns="91425" tIns="45700" rIns="91425" bIns="45700" anchor="t" anchorCtr="0">
            <a:noAutofit/>
          </a:bodyPr>
          <a:lstStyle/>
          <a:p>
            <a:pPr marL="343080" marR="0" lvl="0" indent="-342720" algn="l" rtl="0">
              <a:lnSpc>
                <a:spcPct val="90000"/>
              </a:lnSpc>
              <a:spcBef>
                <a:spcPts val="0"/>
              </a:spcBef>
              <a:spcAft>
                <a:spcPts val="0"/>
              </a:spcAft>
              <a:buClr>
                <a:srgbClr val="000000"/>
              </a:buClr>
              <a:buSzPts val="2000"/>
              <a:buFont typeface="Arial"/>
              <a:buChar char="•"/>
            </a:pPr>
            <a:r>
              <a:rPr lang="fr-FR" sz="2000" b="0" i="0" u="none" strike="noStrike" cap="none">
                <a:solidFill>
                  <a:srgbClr val="000000"/>
                </a:solidFill>
                <a:latin typeface="Calibri"/>
                <a:ea typeface="Calibri"/>
                <a:cs typeface="Calibri"/>
                <a:sym typeface="Calibri"/>
              </a:rPr>
              <a:t>Contexte et culture en relation </a:t>
            </a:r>
            <a:r>
              <a:rPr lang="fr-FR" sz="2000">
                <a:solidFill>
                  <a:srgbClr val="000000"/>
                </a:solidFill>
                <a:latin typeface="Calibri"/>
                <a:ea typeface="Calibri"/>
                <a:cs typeface="Calibri"/>
                <a:sym typeface="Calibri"/>
              </a:rPr>
              <a:t>avec </a:t>
            </a:r>
            <a:r>
              <a:rPr lang="fr-FR" sz="2000" b="0" i="0" u="none" strike="noStrike" cap="none">
                <a:solidFill>
                  <a:srgbClr val="000000"/>
                </a:solidFill>
                <a:latin typeface="Calibri"/>
                <a:ea typeface="Calibri"/>
                <a:cs typeface="Calibri"/>
                <a:sym typeface="Calibri"/>
              </a:rPr>
              <a:t> la protection de remplacement</a:t>
            </a:r>
            <a:br>
              <a:rPr lang="fr-FR" sz="2000" b="0" i="0" u="none" strike="noStrike" cap="none">
                <a:solidFill>
                  <a:schemeClr val="dk1"/>
                </a:solidFill>
                <a:latin typeface="Arial"/>
                <a:ea typeface="Arial"/>
                <a:cs typeface="Arial"/>
                <a:sym typeface="Arial"/>
              </a:rPr>
            </a:br>
            <a:r>
              <a:rPr lang="fr-FR" sz="2000" b="0" i="0" u="none" strike="noStrike" cap="none">
                <a:solidFill>
                  <a:srgbClr val="000000"/>
                </a:solidFill>
                <a:latin typeface="Calibri"/>
                <a:ea typeface="Calibri"/>
                <a:cs typeface="Calibri"/>
                <a:sym typeface="Calibri"/>
              </a:rPr>
              <a:t> </a:t>
            </a:r>
            <a:endParaRPr sz="2000" b="0" i="0" u="none" strike="noStrike" cap="none">
              <a:solidFill>
                <a:srgbClr val="000000"/>
              </a:solidFill>
              <a:latin typeface="Arial"/>
              <a:ea typeface="Arial"/>
              <a:cs typeface="Arial"/>
              <a:sym typeface="Arial"/>
            </a:endParaRPr>
          </a:p>
          <a:p>
            <a:pPr marL="343080" marR="0" lvl="0" indent="-342720" algn="l" rtl="0">
              <a:lnSpc>
                <a:spcPct val="90000"/>
              </a:lnSpc>
              <a:spcBef>
                <a:spcPts val="1001"/>
              </a:spcBef>
              <a:spcAft>
                <a:spcPts val="0"/>
              </a:spcAft>
              <a:buClr>
                <a:srgbClr val="000000"/>
              </a:buClr>
              <a:buSzPts val="2000"/>
              <a:buFont typeface="Arial"/>
              <a:buChar char="•"/>
            </a:pPr>
            <a:r>
              <a:rPr lang="fr-FR" sz="2000" b="0" i="0" u="none" strike="noStrike" cap="none">
                <a:solidFill>
                  <a:srgbClr val="000000"/>
                </a:solidFill>
                <a:latin typeface="Calibri"/>
                <a:ea typeface="Calibri"/>
                <a:cs typeface="Calibri"/>
                <a:sym typeface="Calibri"/>
              </a:rPr>
              <a:t>Evaluation des </a:t>
            </a:r>
            <a:r>
              <a:rPr lang="fr-FR" sz="2000">
                <a:solidFill>
                  <a:srgbClr val="000000"/>
                </a:solidFill>
                <a:latin typeface="Calibri"/>
                <a:ea typeface="Calibri"/>
                <a:cs typeface="Calibri"/>
                <a:sym typeface="Calibri"/>
              </a:rPr>
              <a:t>mesures</a:t>
            </a:r>
            <a:r>
              <a:rPr lang="fr-FR" sz="2000" b="0" i="0" u="none" strike="noStrike" cap="none">
                <a:solidFill>
                  <a:srgbClr val="000000"/>
                </a:solidFill>
                <a:latin typeface="Calibri"/>
                <a:ea typeface="Calibri"/>
                <a:cs typeface="Calibri"/>
                <a:sym typeface="Calibri"/>
              </a:rPr>
              <a:t> de prise en charge actuelles des ENAS </a:t>
            </a:r>
            <a:br>
              <a:rPr lang="fr-FR" sz="2000" b="0" i="0" u="none" strike="noStrike" cap="none">
                <a:solidFill>
                  <a:schemeClr val="dk1"/>
                </a:solidFill>
                <a:latin typeface="Arial"/>
                <a:ea typeface="Arial"/>
                <a:cs typeface="Arial"/>
                <a:sym typeface="Arial"/>
              </a:rPr>
            </a:br>
            <a:r>
              <a:rPr lang="fr-FR" sz="2000" b="0" i="0" u="none" strike="noStrike" cap="none">
                <a:solidFill>
                  <a:srgbClr val="000000"/>
                </a:solidFill>
                <a:latin typeface="Calibri"/>
                <a:ea typeface="Calibri"/>
                <a:cs typeface="Calibri"/>
                <a:sym typeface="Calibri"/>
              </a:rPr>
              <a:t> </a:t>
            </a:r>
            <a:endParaRPr sz="2000" b="0" i="0" u="none" strike="noStrike" cap="none">
              <a:solidFill>
                <a:srgbClr val="000000"/>
              </a:solidFill>
              <a:latin typeface="Arial"/>
              <a:ea typeface="Arial"/>
              <a:cs typeface="Arial"/>
              <a:sym typeface="Arial"/>
            </a:endParaRPr>
          </a:p>
          <a:p>
            <a:pPr marL="343080" marR="0" lvl="0" indent="-342720" algn="l" rtl="0">
              <a:lnSpc>
                <a:spcPct val="90000"/>
              </a:lnSpc>
              <a:spcBef>
                <a:spcPts val="1001"/>
              </a:spcBef>
              <a:spcAft>
                <a:spcPts val="0"/>
              </a:spcAft>
              <a:buClr>
                <a:srgbClr val="000000"/>
              </a:buClr>
              <a:buSzPts val="2000"/>
              <a:buFont typeface="Arial"/>
              <a:buChar char="•"/>
            </a:pPr>
            <a:r>
              <a:rPr lang="fr-FR" sz="2000" b="0" i="0" u="none" strike="noStrike" cap="none">
                <a:solidFill>
                  <a:srgbClr val="000000"/>
                </a:solidFill>
                <a:latin typeface="Calibri"/>
                <a:ea typeface="Calibri"/>
                <a:cs typeface="Calibri"/>
                <a:sym typeface="Calibri"/>
              </a:rPr>
              <a:t>Identification des options de prise en charge alternatives pour </a:t>
            </a:r>
            <a:r>
              <a:rPr lang="fr-FR" sz="2000">
                <a:solidFill>
                  <a:srgbClr val="000000"/>
                </a:solidFill>
                <a:latin typeface="Calibri"/>
                <a:ea typeface="Calibri"/>
                <a:cs typeface="Calibri"/>
                <a:sym typeface="Calibri"/>
              </a:rPr>
              <a:t>l</a:t>
            </a:r>
            <a:r>
              <a:rPr lang="fr-FR" sz="2000" b="0" i="0" u="none" strike="noStrike" cap="none">
                <a:solidFill>
                  <a:srgbClr val="000000"/>
                </a:solidFill>
                <a:latin typeface="Calibri"/>
                <a:ea typeface="Calibri"/>
                <a:cs typeface="Calibri"/>
                <a:sym typeface="Calibri"/>
              </a:rPr>
              <a:t>es ENAS  (</a:t>
            </a:r>
            <a:r>
              <a:rPr lang="fr-FR" sz="2000">
                <a:solidFill>
                  <a:srgbClr val="000000"/>
                </a:solidFill>
                <a:latin typeface="Calibri"/>
                <a:ea typeface="Calibri"/>
                <a:cs typeface="Calibri"/>
                <a:sym typeface="Calibri"/>
              </a:rPr>
              <a:t>en l’absence </a:t>
            </a:r>
            <a:r>
              <a:rPr lang="fr-FR" sz="2000" b="0" i="0" u="none" strike="noStrike" cap="none">
                <a:solidFill>
                  <a:srgbClr val="000000"/>
                </a:solidFill>
                <a:latin typeface="Calibri"/>
                <a:ea typeface="Calibri"/>
                <a:cs typeface="Calibri"/>
                <a:sym typeface="Calibri"/>
              </a:rPr>
              <a:t>d'un adulte responsable ou vivant dans un cadre de soins inadapté) en  </a:t>
            </a:r>
            <a:r>
              <a:rPr lang="fr-FR" sz="2000">
                <a:solidFill>
                  <a:srgbClr val="000000"/>
                </a:solidFill>
                <a:latin typeface="Calibri"/>
                <a:ea typeface="Calibri"/>
                <a:cs typeface="Calibri"/>
                <a:sym typeface="Calibri"/>
              </a:rPr>
              <a:t>s'appuyant sur </a:t>
            </a:r>
            <a:r>
              <a:rPr lang="fr-FR" sz="2000" b="0" i="0" u="none" strike="noStrike" cap="none">
                <a:solidFill>
                  <a:srgbClr val="000000"/>
                </a:solidFill>
                <a:latin typeface="Calibri"/>
                <a:ea typeface="Calibri"/>
                <a:cs typeface="Calibri"/>
                <a:sym typeface="Calibri"/>
              </a:rPr>
              <a:t>les solutions locales appropriées</a:t>
            </a:r>
            <a:br>
              <a:rPr lang="fr-FR" sz="2000" b="0" i="0" u="none" strike="noStrike" cap="none">
                <a:solidFill>
                  <a:schemeClr val="dk1"/>
                </a:solidFill>
                <a:latin typeface="Arial"/>
                <a:ea typeface="Arial"/>
                <a:cs typeface="Arial"/>
                <a:sym typeface="Arial"/>
              </a:rPr>
            </a:br>
            <a:r>
              <a:rPr lang="fr-FR" sz="2000" b="0" i="0" u="none" strike="noStrike" cap="none">
                <a:solidFill>
                  <a:srgbClr val="000000"/>
                </a:solidFill>
                <a:latin typeface="Calibri"/>
                <a:ea typeface="Calibri"/>
                <a:cs typeface="Calibri"/>
                <a:sym typeface="Calibri"/>
              </a:rPr>
              <a:t> </a:t>
            </a:r>
            <a:endParaRPr sz="2000" b="0" i="0" u="none" strike="noStrike" cap="none">
              <a:solidFill>
                <a:srgbClr val="000000"/>
              </a:solidFill>
              <a:latin typeface="Arial"/>
              <a:ea typeface="Arial"/>
              <a:cs typeface="Arial"/>
              <a:sym typeface="Arial"/>
            </a:endParaRPr>
          </a:p>
          <a:p>
            <a:pPr marL="343080" marR="0" lvl="0" indent="-342720" algn="l" rtl="0">
              <a:lnSpc>
                <a:spcPct val="90000"/>
              </a:lnSpc>
              <a:spcBef>
                <a:spcPts val="1001"/>
              </a:spcBef>
              <a:spcAft>
                <a:spcPts val="0"/>
              </a:spcAft>
              <a:buClr>
                <a:srgbClr val="000000"/>
              </a:buClr>
              <a:buSzPts val="2000"/>
              <a:buFont typeface="Arial"/>
              <a:buChar char="•"/>
            </a:pPr>
            <a:r>
              <a:rPr lang="fr-FR" sz="2000" b="0" i="0" u="none" strike="noStrike" cap="none">
                <a:solidFill>
                  <a:srgbClr val="000000"/>
                </a:solidFill>
                <a:latin typeface="Calibri"/>
                <a:ea typeface="Calibri"/>
                <a:cs typeface="Calibri"/>
                <a:sym typeface="Calibri"/>
              </a:rPr>
              <a:t>Capacité à surve</a:t>
            </a:r>
            <a:r>
              <a:rPr lang="fr-FR" sz="2000">
                <a:solidFill>
                  <a:srgbClr val="000000"/>
                </a:solidFill>
                <a:latin typeface="Calibri"/>
                <a:ea typeface="Calibri"/>
                <a:cs typeface="Calibri"/>
                <a:sym typeface="Calibri"/>
              </a:rPr>
              <a:t>iller </a:t>
            </a:r>
            <a:r>
              <a:rPr lang="fr-FR" sz="2000" b="0" i="0" u="none" strike="noStrike" cap="none">
                <a:solidFill>
                  <a:srgbClr val="000000"/>
                </a:solidFill>
                <a:latin typeface="Calibri"/>
                <a:ea typeface="Calibri"/>
                <a:cs typeface="Calibri"/>
                <a:sym typeface="Calibri"/>
              </a:rPr>
              <a:t>la situation de tous les ENAS bénéficiant d'une protection de remplacement</a:t>
            </a:r>
            <a:br>
              <a:rPr lang="fr-FR" sz="2000" b="0" i="0" u="none" strike="noStrike" cap="none">
                <a:solidFill>
                  <a:schemeClr val="dk1"/>
                </a:solidFill>
                <a:latin typeface="Arial"/>
                <a:ea typeface="Arial"/>
                <a:cs typeface="Arial"/>
                <a:sym typeface="Arial"/>
              </a:rPr>
            </a:br>
            <a:r>
              <a:rPr lang="fr-FR" sz="2000" b="0" i="0" u="none" strike="noStrike" cap="none">
                <a:solidFill>
                  <a:srgbClr val="000000"/>
                </a:solidFill>
                <a:latin typeface="Calibri"/>
                <a:ea typeface="Calibri"/>
                <a:cs typeface="Calibri"/>
                <a:sym typeface="Calibri"/>
              </a:rPr>
              <a:t> </a:t>
            </a:r>
            <a:endParaRPr sz="2000" b="0" i="0" u="none" strike="noStrike" cap="none">
              <a:solidFill>
                <a:srgbClr val="000000"/>
              </a:solidFill>
              <a:latin typeface="Arial"/>
              <a:ea typeface="Arial"/>
              <a:cs typeface="Arial"/>
              <a:sym typeface="Arial"/>
            </a:endParaRPr>
          </a:p>
          <a:p>
            <a:pPr marL="343080" marR="0" lvl="0" indent="-342720" algn="l" rtl="0">
              <a:lnSpc>
                <a:spcPct val="90000"/>
              </a:lnSpc>
              <a:spcBef>
                <a:spcPts val="1001"/>
              </a:spcBef>
              <a:spcAft>
                <a:spcPts val="0"/>
              </a:spcAft>
              <a:buClr>
                <a:srgbClr val="000000"/>
              </a:buClr>
              <a:buSzPts val="2000"/>
              <a:buFont typeface="Arial"/>
              <a:buChar char="•"/>
            </a:pPr>
            <a:r>
              <a:rPr lang="fr-FR" sz="2000" b="0" i="0" u="none" strike="noStrike" cap="none">
                <a:solidFill>
                  <a:srgbClr val="000000"/>
                </a:solidFill>
                <a:latin typeface="Calibri"/>
                <a:ea typeface="Calibri"/>
                <a:cs typeface="Calibri"/>
                <a:sym typeface="Calibri"/>
              </a:rPr>
              <a:t>Prévention des séparations secondaires</a:t>
            </a:r>
            <a:endParaRPr sz="2000" b="0" i="0" u="none" strike="noStrike" cap="none">
              <a:solidFill>
                <a:srgbClr val="000000"/>
              </a:solidFill>
              <a:latin typeface="Arial"/>
              <a:ea typeface="Arial"/>
              <a:cs typeface="Arial"/>
              <a:sym typeface="Arial"/>
            </a:endParaRPr>
          </a:p>
          <a:p>
            <a:pPr marL="228600" marR="0" lvl="0" indent="-101159" algn="l" rtl="0">
              <a:lnSpc>
                <a:spcPct val="90000"/>
              </a:lnSpc>
              <a:spcBef>
                <a:spcPts val="1001"/>
              </a:spcBef>
              <a:spcAft>
                <a:spcPts val="0"/>
              </a:spcAft>
              <a:buClr>
                <a:schemeClr val="dk1"/>
              </a:buClr>
              <a:buSzPts val="2000"/>
              <a:buFont typeface="Arial"/>
              <a:buNone/>
            </a:pPr>
            <a:endParaRPr sz="2000" b="0" i="0" u="none" strike="noStrike" cap="none">
              <a:solidFill>
                <a:srgbClr val="000000"/>
              </a:solidFill>
              <a:latin typeface="Arial"/>
              <a:ea typeface="Arial"/>
              <a:cs typeface="Arial"/>
              <a:sym typeface="Arial"/>
            </a:endParaRPr>
          </a:p>
        </p:txBody>
      </p:sp>
      <p:grpSp>
        <p:nvGrpSpPr>
          <p:cNvPr id="107" name="Google Shape;107;p8"/>
          <p:cNvGrpSpPr/>
          <p:nvPr/>
        </p:nvGrpSpPr>
        <p:grpSpPr>
          <a:xfrm>
            <a:off x="655550" y="396350"/>
            <a:ext cx="11302500" cy="1005490"/>
            <a:chOff x="655550" y="396350"/>
            <a:chExt cx="11302500" cy="1005490"/>
          </a:xfrm>
        </p:grpSpPr>
        <p:sp>
          <p:nvSpPr>
            <p:cNvPr id="108" name="Google Shape;108;p8"/>
            <p:cNvSpPr/>
            <p:nvPr/>
          </p:nvSpPr>
          <p:spPr>
            <a:xfrm>
              <a:off x="655560" y="396360"/>
              <a:ext cx="10819800" cy="100548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09" name="Google Shape;109;p8"/>
            <p:cNvSpPr txBox="1"/>
            <p:nvPr/>
          </p:nvSpPr>
          <p:spPr>
            <a:xfrm>
              <a:off x="655550" y="396350"/>
              <a:ext cx="11302500" cy="892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2600" b="1" u="none" strike="noStrike">
                  <a:solidFill>
                    <a:srgbClr val="000000"/>
                  </a:solidFill>
                  <a:latin typeface="Arial"/>
                  <a:ea typeface="Arial"/>
                  <a:cs typeface="Arial"/>
                  <a:sym typeface="Arial"/>
                </a:rPr>
                <a:t>Éléments clés à prendre en considération lors de l'évaluation des besoins en soins alternatifs des ENAS dans les </a:t>
              </a:r>
              <a:r>
                <a:rPr lang="fr-FR" sz="2600" b="1"/>
                <a:t>contextes </a:t>
              </a:r>
              <a:r>
                <a:rPr lang="fr-FR" sz="2600" b="1" u="none" strike="noStrike">
                  <a:solidFill>
                    <a:srgbClr val="000000"/>
                  </a:solidFill>
                  <a:latin typeface="Arial"/>
                  <a:ea typeface="Arial"/>
                  <a:cs typeface="Arial"/>
                  <a:sym typeface="Arial"/>
                </a:rPr>
                <a:t>d'urgence ?</a:t>
              </a:r>
              <a:endParaRPr sz="2600" b="0" u="none" strike="noStrike">
                <a:solidFill>
                  <a:srgbClr val="000000"/>
                </a:solidFill>
                <a:latin typeface="Arial"/>
                <a:ea typeface="Arial"/>
                <a:cs typeface="Arial"/>
                <a:sym typeface="Arial"/>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grpSp>
        <p:nvGrpSpPr>
          <p:cNvPr id="114" name="Google Shape;114;p9"/>
          <p:cNvGrpSpPr/>
          <p:nvPr/>
        </p:nvGrpSpPr>
        <p:grpSpPr>
          <a:xfrm>
            <a:off x="432720" y="2018520"/>
            <a:ext cx="9449400" cy="4155900"/>
            <a:chOff x="432720" y="2018520"/>
            <a:chExt cx="9449400" cy="4155900"/>
          </a:xfrm>
        </p:grpSpPr>
        <p:sp>
          <p:nvSpPr>
            <p:cNvPr id="115" name="Google Shape;115;p9"/>
            <p:cNvSpPr/>
            <p:nvPr/>
          </p:nvSpPr>
          <p:spPr>
            <a:xfrm>
              <a:off x="432720" y="2018520"/>
              <a:ext cx="9449280" cy="338364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16" name="Google Shape;116;p9"/>
            <p:cNvSpPr txBox="1"/>
            <p:nvPr/>
          </p:nvSpPr>
          <p:spPr>
            <a:xfrm>
              <a:off x="432720" y="2018520"/>
              <a:ext cx="9449400" cy="4155900"/>
            </a:xfrm>
            <a:prstGeom prst="rect">
              <a:avLst/>
            </a:prstGeom>
            <a:noFill/>
            <a:ln>
              <a:noFill/>
            </a:ln>
          </p:spPr>
          <p:txBody>
            <a:bodyPr spcFirstLastPara="1" wrap="square" lIns="91425" tIns="45700" rIns="91425" bIns="45700" anchor="t" anchorCtr="0">
              <a:spAutoFit/>
            </a:bodyPr>
            <a:lstStyle/>
            <a:p>
              <a:pPr marL="457200" marR="0" lvl="0" indent="-304560" algn="l" rtl="0">
                <a:lnSpc>
                  <a:spcPct val="100000"/>
                </a:lnSpc>
                <a:spcBef>
                  <a:spcPts val="0"/>
                </a:spcBef>
                <a:spcAft>
                  <a:spcPts val="0"/>
                </a:spcAft>
                <a:buNone/>
              </a:pPr>
              <a:endParaRPr sz="2400" b="0" u="none" strike="noStrike">
                <a:solidFill>
                  <a:srgbClr val="000000"/>
                </a:solidFill>
                <a:latin typeface="Arial"/>
                <a:ea typeface="Arial"/>
                <a:cs typeface="Arial"/>
                <a:sym typeface="Arial"/>
              </a:endParaRPr>
            </a:p>
            <a:p>
              <a:pPr marL="457200" marR="0" lvl="0" indent="-456840" algn="l" rtl="0">
                <a:lnSpc>
                  <a:spcPct val="100000"/>
                </a:lnSpc>
                <a:spcBef>
                  <a:spcPts val="0"/>
                </a:spcBef>
                <a:spcAft>
                  <a:spcPts val="0"/>
                </a:spcAft>
                <a:buClr>
                  <a:srgbClr val="02628C"/>
                </a:buClr>
                <a:buSzPts val="2400"/>
                <a:buFont typeface="Arial"/>
                <a:buChar char="•"/>
              </a:pPr>
              <a:r>
                <a:rPr lang="fr-FR" sz="2400" b="0" u="none" strike="noStrike">
                  <a:solidFill>
                    <a:srgbClr val="000000"/>
                  </a:solidFill>
                  <a:latin typeface="Calibri"/>
                  <a:ea typeface="Calibri"/>
                  <a:cs typeface="Calibri"/>
                  <a:sym typeface="Calibri"/>
                </a:rPr>
                <a:t>Ce type de prise en charge n'est pas satisfaisant pour toute période supérieure </a:t>
              </a:r>
              <a:r>
                <a:rPr lang="fr-FR" sz="2400">
                  <a:latin typeface="Calibri"/>
                  <a:ea typeface="Calibri"/>
                  <a:cs typeface="Calibri"/>
                  <a:sym typeface="Calibri"/>
                </a:rPr>
                <a:t>à</a:t>
              </a:r>
              <a:r>
                <a:rPr lang="fr-FR" sz="2400" b="0" u="none" strike="noStrike">
                  <a:solidFill>
                    <a:srgbClr val="000000"/>
                  </a:solidFill>
                  <a:latin typeface="Calibri"/>
                  <a:ea typeface="Calibri"/>
                  <a:cs typeface="Calibri"/>
                  <a:sym typeface="Calibri"/>
                </a:rPr>
                <a:t> </a:t>
              </a:r>
              <a:r>
                <a:rPr lang="fr-FR" sz="2400" b="0" u="sng" strike="noStrike">
                  <a:solidFill>
                    <a:srgbClr val="000000"/>
                  </a:solidFill>
                  <a:latin typeface="Calibri"/>
                  <a:ea typeface="Calibri"/>
                  <a:cs typeface="Calibri"/>
                  <a:sym typeface="Calibri"/>
                </a:rPr>
                <a:t>12 semaines</a:t>
              </a:r>
              <a:br>
                <a:rPr lang="fr-FR" sz="2400">
                  <a:solidFill>
                    <a:schemeClr val="dk1"/>
                  </a:solidFill>
                  <a:latin typeface="Arial"/>
                  <a:ea typeface="Arial"/>
                  <a:cs typeface="Arial"/>
                  <a:sym typeface="Arial"/>
                </a:rPr>
              </a:br>
              <a:r>
                <a:rPr lang="fr-FR" sz="2400" b="0" u="sng" strike="noStrike">
                  <a:solidFill>
                    <a:srgbClr val="000000"/>
                  </a:solidFill>
                  <a:latin typeface="Calibri"/>
                  <a:ea typeface="Calibri"/>
                  <a:cs typeface="Calibri"/>
                  <a:sym typeface="Calibri"/>
                </a:rPr>
                <a:t> </a:t>
              </a:r>
              <a:endParaRPr sz="2400" b="0" u="none" strike="noStrike">
                <a:solidFill>
                  <a:srgbClr val="000000"/>
                </a:solidFill>
                <a:latin typeface="Arial"/>
                <a:ea typeface="Arial"/>
                <a:cs typeface="Arial"/>
                <a:sym typeface="Arial"/>
              </a:endParaRPr>
            </a:p>
            <a:p>
              <a:pPr marL="457200" marR="0" lvl="0" indent="-456840" algn="l" rtl="0">
                <a:lnSpc>
                  <a:spcPct val="100000"/>
                </a:lnSpc>
                <a:spcBef>
                  <a:spcPts val="0"/>
                </a:spcBef>
                <a:spcAft>
                  <a:spcPts val="0"/>
                </a:spcAft>
                <a:buClr>
                  <a:srgbClr val="02628C"/>
                </a:buClr>
                <a:buSzPts val="2400"/>
                <a:buFont typeface="Arial"/>
                <a:buChar char="•"/>
              </a:pPr>
              <a:r>
                <a:rPr lang="fr-FR" sz="2400">
                  <a:latin typeface="Calibri"/>
                  <a:ea typeface="Calibri"/>
                  <a:cs typeface="Calibri"/>
                  <a:sym typeface="Calibri"/>
                </a:rPr>
                <a:t>Il est nécessaire de tenter d’organiser de </a:t>
              </a:r>
              <a:r>
                <a:rPr lang="fr-FR" sz="2400" b="0" u="none" strike="noStrike">
                  <a:solidFill>
                    <a:srgbClr val="000000"/>
                  </a:solidFill>
                  <a:latin typeface="Calibri"/>
                  <a:ea typeface="Calibri"/>
                  <a:cs typeface="Calibri"/>
                  <a:sym typeface="Calibri"/>
                </a:rPr>
                <a:t>meilleures </a:t>
              </a:r>
              <a:r>
                <a:rPr lang="fr-FR" sz="2400">
                  <a:latin typeface="Calibri"/>
                  <a:ea typeface="Calibri"/>
                  <a:cs typeface="Calibri"/>
                  <a:sym typeface="Calibri"/>
                </a:rPr>
                <a:t>dispositions </a:t>
              </a:r>
              <a:r>
                <a:rPr lang="fr-FR" sz="2400" b="0" u="none" strike="noStrike">
                  <a:solidFill>
                    <a:srgbClr val="000000"/>
                  </a:solidFill>
                  <a:latin typeface="Calibri"/>
                  <a:ea typeface="Calibri"/>
                  <a:cs typeface="Calibri"/>
                  <a:sym typeface="Calibri"/>
                </a:rPr>
                <a:t>de prise en charge dans ce délai</a:t>
              </a:r>
              <a:br>
                <a:rPr lang="fr-FR" sz="2400">
                  <a:solidFill>
                    <a:schemeClr val="dk1"/>
                  </a:solidFill>
                  <a:latin typeface="Arial"/>
                  <a:ea typeface="Arial"/>
                  <a:cs typeface="Arial"/>
                  <a:sym typeface="Arial"/>
                </a:rPr>
              </a:br>
              <a:r>
                <a:rPr lang="fr-FR" sz="2400" b="0" u="none" strike="noStrike">
                  <a:solidFill>
                    <a:srgbClr val="000000"/>
                  </a:solidFill>
                  <a:latin typeface="Calibri"/>
                  <a:ea typeface="Calibri"/>
                  <a:cs typeface="Calibri"/>
                  <a:sym typeface="Calibri"/>
                </a:rPr>
                <a:t> </a:t>
              </a:r>
              <a:endParaRPr sz="2400" b="0" u="none" strike="noStrike">
                <a:solidFill>
                  <a:srgbClr val="000000"/>
                </a:solidFill>
                <a:latin typeface="Arial"/>
                <a:ea typeface="Arial"/>
                <a:cs typeface="Arial"/>
                <a:sym typeface="Arial"/>
              </a:endParaRPr>
            </a:p>
            <a:p>
              <a:pPr marL="457200" marR="0" lvl="0" indent="-456840" algn="l" rtl="0">
                <a:lnSpc>
                  <a:spcPct val="100000"/>
                </a:lnSpc>
                <a:spcBef>
                  <a:spcPts val="0"/>
                </a:spcBef>
                <a:spcAft>
                  <a:spcPts val="0"/>
                </a:spcAft>
                <a:buClr>
                  <a:srgbClr val="02628C"/>
                </a:buClr>
                <a:buSzPts val="2400"/>
                <a:buFont typeface="Arial"/>
                <a:buChar char="•"/>
              </a:pPr>
              <a:r>
                <a:rPr lang="fr-FR" sz="2400">
                  <a:latin typeface="Calibri"/>
                  <a:ea typeface="Calibri"/>
                  <a:cs typeface="Calibri"/>
                  <a:sym typeface="Calibri"/>
                </a:rPr>
                <a:t>Il est important</a:t>
              </a:r>
              <a:r>
                <a:rPr lang="fr-FR" sz="2400" b="0" u="none" strike="noStrike">
                  <a:solidFill>
                    <a:srgbClr val="000000"/>
                  </a:solidFill>
                  <a:latin typeface="Calibri"/>
                  <a:ea typeface="Calibri"/>
                  <a:cs typeface="Calibri"/>
                  <a:sym typeface="Calibri"/>
                </a:rPr>
                <a:t> de surveiller et suiv</a:t>
              </a:r>
              <a:r>
                <a:rPr lang="fr-FR" sz="2400">
                  <a:latin typeface="Calibri"/>
                  <a:ea typeface="Calibri"/>
                  <a:cs typeface="Calibri"/>
                  <a:sym typeface="Calibri"/>
                </a:rPr>
                <a:t>re</a:t>
              </a:r>
              <a:r>
                <a:rPr lang="fr-FR" sz="2400" b="0" u="none" strike="noStrike">
                  <a:solidFill>
                    <a:srgbClr val="000000"/>
                  </a:solidFill>
                  <a:latin typeface="Calibri"/>
                  <a:ea typeface="Calibri"/>
                  <a:cs typeface="Calibri"/>
                  <a:sym typeface="Calibri"/>
                </a:rPr>
                <a:t> </a:t>
              </a:r>
              <a:r>
                <a:rPr lang="fr-FR" sz="2400">
                  <a:latin typeface="Calibri"/>
                  <a:ea typeface="Calibri"/>
                  <a:cs typeface="Calibri"/>
                  <a:sym typeface="Calibri"/>
                </a:rPr>
                <a:t>l</a:t>
              </a:r>
              <a:r>
                <a:rPr lang="fr-FR" sz="2400" b="0" u="none" strike="noStrike">
                  <a:solidFill>
                    <a:srgbClr val="000000"/>
                  </a:solidFill>
                  <a:latin typeface="Calibri"/>
                  <a:ea typeface="Calibri"/>
                  <a:cs typeface="Calibri"/>
                  <a:sym typeface="Calibri"/>
                </a:rPr>
                <a:t>es conditions de prises en charge </a:t>
              </a:r>
              <a:endParaRPr sz="2400" b="0" u="none" strike="noStrike">
                <a:solidFill>
                  <a:srgbClr val="000000"/>
                </a:solidFill>
                <a:latin typeface="Arial"/>
                <a:ea typeface="Arial"/>
                <a:cs typeface="Arial"/>
                <a:sym typeface="Arial"/>
              </a:endParaRPr>
            </a:p>
            <a:p>
              <a:pPr marL="457200" marR="0" lvl="0" indent="-304560" algn="l" rtl="0">
                <a:lnSpc>
                  <a:spcPct val="100000"/>
                </a:lnSpc>
                <a:spcBef>
                  <a:spcPts val="0"/>
                </a:spcBef>
                <a:spcAft>
                  <a:spcPts val="0"/>
                </a:spcAft>
                <a:buNone/>
              </a:pPr>
              <a:endParaRPr sz="2400" b="0" u="none" strike="noStrike">
                <a:solidFill>
                  <a:srgbClr val="000000"/>
                </a:solidFill>
                <a:latin typeface="Arial"/>
                <a:ea typeface="Arial"/>
                <a:cs typeface="Arial"/>
                <a:sym typeface="Arial"/>
              </a:endParaRPr>
            </a:p>
            <a:p>
              <a:pPr marL="457200" marR="0" lvl="0" indent="-456840" algn="l" rtl="0">
                <a:lnSpc>
                  <a:spcPct val="100000"/>
                </a:lnSpc>
                <a:spcBef>
                  <a:spcPts val="0"/>
                </a:spcBef>
                <a:spcAft>
                  <a:spcPts val="0"/>
                </a:spcAft>
                <a:buClr>
                  <a:srgbClr val="02628C"/>
                </a:buClr>
                <a:buSzPts val="2400"/>
                <a:buFont typeface="Arial"/>
                <a:buChar char="•"/>
              </a:pPr>
              <a:r>
                <a:rPr lang="fr-FR" sz="2400" b="0" u="none" strike="noStrike">
                  <a:solidFill>
                    <a:srgbClr val="000000"/>
                  </a:solidFill>
                  <a:latin typeface="Calibri"/>
                  <a:ea typeface="Calibri"/>
                  <a:cs typeface="Calibri"/>
                  <a:sym typeface="Calibri"/>
                </a:rPr>
                <a:t>Se référer à l'Outil 47 -</a:t>
              </a:r>
              <a:r>
                <a:rPr lang="fr-FR" sz="2400" b="0" i="1" u="none" strike="noStrike">
                  <a:solidFill>
                    <a:srgbClr val="000000"/>
                  </a:solidFill>
                  <a:latin typeface="Calibri"/>
                  <a:ea typeface="Calibri"/>
                  <a:cs typeface="Calibri"/>
                  <a:sym typeface="Calibri"/>
                </a:rPr>
                <a:t> Standard</a:t>
              </a:r>
              <a:r>
                <a:rPr lang="fr-FR" sz="2400" i="1">
                  <a:latin typeface="Calibri"/>
                  <a:ea typeface="Calibri"/>
                  <a:cs typeface="Calibri"/>
                  <a:sym typeface="Calibri"/>
                </a:rPr>
                <a:t> sur </a:t>
              </a:r>
              <a:r>
                <a:rPr lang="fr-FR" sz="2400" b="0" i="1" u="none" strike="noStrike">
                  <a:solidFill>
                    <a:srgbClr val="000000"/>
                  </a:solidFill>
                  <a:latin typeface="Calibri"/>
                  <a:ea typeface="Calibri"/>
                  <a:cs typeface="Calibri"/>
                  <a:sym typeface="Calibri"/>
                </a:rPr>
                <a:t>la </a:t>
              </a:r>
              <a:r>
                <a:rPr lang="fr-FR" sz="2400" i="1">
                  <a:latin typeface="Calibri"/>
                  <a:ea typeface="Calibri"/>
                  <a:cs typeface="Calibri"/>
                  <a:sym typeface="Calibri"/>
                </a:rPr>
                <a:t>protection </a:t>
              </a:r>
              <a:r>
                <a:rPr lang="fr-FR" sz="2400" b="0" i="1" u="none" strike="noStrike">
                  <a:solidFill>
                    <a:srgbClr val="000000"/>
                  </a:solidFill>
                  <a:latin typeface="Calibri"/>
                  <a:ea typeface="Calibri"/>
                  <a:cs typeface="Calibri"/>
                  <a:sym typeface="Calibri"/>
                </a:rPr>
                <a:t>de remplacement </a:t>
              </a:r>
              <a:endParaRPr sz="2400" b="0" u="none" strike="noStrike">
                <a:solidFill>
                  <a:srgbClr val="000000"/>
                </a:solidFill>
                <a:latin typeface="Arial"/>
                <a:ea typeface="Arial"/>
                <a:cs typeface="Arial"/>
                <a:sym typeface="Arial"/>
              </a:endParaRPr>
            </a:p>
          </p:txBody>
        </p:sp>
      </p:grpSp>
      <p:pic>
        <p:nvPicPr>
          <p:cNvPr id="117" name="Google Shape;117;p9"/>
          <p:cNvPicPr preferRelativeResize="0"/>
          <p:nvPr/>
        </p:nvPicPr>
        <p:blipFill rotWithShape="1">
          <a:blip r:embed="rId3">
            <a:alphaModFix/>
          </a:blip>
          <a:srcRect/>
          <a:stretch/>
        </p:blipFill>
        <p:spPr>
          <a:xfrm>
            <a:off x="9882360" y="5799240"/>
            <a:ext cx="1667160" cy="981360"/>
          </a:xfrm>
          <a:prstGeom prst="rect">
            <a:avLst/>
          </a:prstGeom>
          <a:noFill/>
          <a:ln>
            <a:noFill/>
          </a:ln>
        </p:spPr>
      </p:pic>
      <p:pic>
        <p:nvPicPr>
          <p:cNvPr id="118" name="Google Shape;118;p9"/>
          <p:cNvPicPr preferRelativeResize="0"/>
          <p:nvPr/>
        </p:nvPicPr>
        <p:blipFill rotWithShape="1">
          <a:blip r:embed="rId4">
            <a:alphaModFix/>
          </a:blip>
          <a:srcRect/>
          <a:stretch/>
        </p:blipFill>
        <p:spPr>
          <a:xfrm>
            <a:off x="9505270" y="4791250"/>
            <a:ext cx="1008000" cy="1008000"/>
          </a:xfrm>
          <a:prstGeom prst="rect">
            <a:avLst/>
          </a:prstGeom>
          <a:noFill/>
          <a:ln>
            <a:noFill/>
          </a:ln>
        </p:spPr>
      </p:pic>
      <p:grpSp>
        <p:nvGrpSpPr>
          <p:cNvPr id="119" name="Google Shape;119;p9"/>
          <p:cNvGrpSpPr/>
          <p:nvPr/>
        </p:nvGrpSpPr>
        <p:grpSpPr>
          <a:xfrm>
            <a:off x="473400" y="440280"/>
            <a:ext cx="10785300" cy="1015800"/>
            <a:chOff x="473400" y="440280"/>
            <a:chExt cx="10785300" cy="1015800"/>
          </a:xfrm>
        </p:grpSpPr>
        <p:sp>
          <p:nvSpPr>
            <p:cNvPr id="120" name="Google Shape;120;p9"/>
            <p:cNvSpPr/>
            <p:nvPr/>
          </p:nvSpPr>
          <p:spPr>
            <a:xfrm>
              <a:off x="473400" y="440280"/>
              <a:ext cx="10785240" cy="100548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21" name="Google Shape;121;p9"/>
            <p:cNvSpPr txBox="1"/>
            <p:nvPr/>
          </p:nvSpPr>
          <p:spPr>
            <a:xfrm>
              <a:off x="473400" y="440280"/>
              <a:ext cx="10785300" cy="1015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3000" b="1" u="none" strike="noStrike">
                  <a:solidFill>
                    <a:srgbClr val="000000"/>
                  </a:solidFill>
                  <a:latin typeface="Helvetica Neue"/>
                  <a:ea typeface="Helvetica Neue"/>
                  <a:cs typeface="Helvetica Neue"/>
                  <a:sym typeface="Helvetica Neue"/>
                </a:rPr>
                <a:t>Que faire lorsque les mesures de placement </a:t>
              </a:r>
              <a:r>
                <a:rPr lang="fr-FR" sz="3000" b="1">
                  <a:latin typeface="Helvetica Neue"/>
                  <a:ea typeface="Helvetica Neue"/>
                  <a:cs typeface="Helvetica Neue"/>
                  <a:sym typeface="Helvetica Neue"/>
                </a:rPr>
                <a:t>ré</a:t>
              </a:r>
              <a:r>
                <a:rPr lang="fr-FR" sz="3000" b="1" u="none" strike="noStrike">
                  <a:solidFill>
                    <a:srgbClr val="000000"/>
                  </a:solidFill>
                  <a:latin typeface="Helvetica Neue"/>
                  <a:ea typeface="Helvetica Neue"/>
                  <a:cs typeface="Helvetica Neue"/>
                  <a:sym typeface="Helvetica Neue"/>
                </a:rPr>
                <a:t>sidentielle temporaire ont déjà été mise en place?</a:t>
              </a:r>
              <a:endParaRPr sz="3000" b="0" u="none" strike="noStrike">
                <a:solidFill>
                  <a:srgbClr val="000000"/>
                </a:solidFill>
                <a:latin typeface="Arial"/>
                <a:ea typeface="Arial"/>
                <a:cs typeface="Arial"/>
                <a:sym typeface="Arial"/>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10"/>
          <p:cNvSpPr txBox="1">
            <a:spLocks noGrp="1"/>
          </p:cNvSpPr>
          <p:nvPr>
            <p:ph type="title" idx="4294967295"/>
          </p:nvPr>
        </p:nvSpPr>
        <p:spPr>
          <a:xfrm>
            <a:off x="655920" y="365040"/>
            <a:ext cx="10515240" cy="132516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000000"/>
              </a:buClr>
              <a:buSzPts val="3240"/>
              <a:buFont typeface="Arial"/>
              <a:buNone/>
            </a:pPr>
            <a:r>
              <a:rPr lang="fr-FR" sz="3240" b="0" i="0" u="none" strike="noStrike" cap="none">
                <a:solidFill>
                  <a:srgbClr val="000000"/>
                </a:solidFill>
                <a:latin typeface="Arial"/>
                <a:ea typeface="Arial"/>
                <a:cs typeface="Arial"/>
                <a:sym typeface="Arial"/>
              </a:rPr>
              <a:t>Activité 1 – Développer un Plan d'Action de Protection de Remplacement pour les ENAS</a:t>
            </a:r>
            <a:endParaRPr sz="3240" b="0" i="0" u="none" strike="noStrike" cap="none">
              <a:solidFill>
                <a:srgbClr val="000000"/>
              </a:solidFill>
              <a:latin typeface="Arial"/>
              <a:ea typeface="Arial"/>
              <a:cs typeface="Arial"/>
              <a:sym typeface="Arial"/>
            </a:endParaRPr>
          </a:p>
        </p:txBody>
      </p:sp>
      <p:sp>
        <p:nvSpPr>
          <p:cNvPr id="127" name="Google Shape;127;p10"/>
          <p:cNvSpPr txBox="1">
            <a:spLocks noGrp="1"/>
          </p:cNvSpPr>
          <p:nvPr>
            <p:ph type="body" idx="4294967295"/>
          </p:nvPr>
        </p:nvSpPr>
        <p:spPr>
          <a:xfrm>
            <a:off x="655925" y="1872726"/>
            <a:ext cx="10819800" cy="4537500"/>
          </a:xfrm>
          <a:prstGeom prst="rect">
            <a:avLst/>
          </a:prstGeom>
          <a:noFill/>
          <a:ln>
            <a:noFill/>
          </a:ln>
        </p:spPr>
        <p:txBody>
          <a:bodyPr spcFirstLastPara="1" wrap="square" lIns="91425" tIns="45700" rIns="91425" bIns="45700" anchor="t" anchorCtr="0">
            <a:noAutofit/>
          </a:bodyPr>
          <a:lstStyle/>
          <a:p>
            <a:pPr marL="50760" marR="0" lvl="0" indent="0" algn="just" rtl="0">
              <a:lnSpc>
                <a:spcPct val="90000"/>
              </a:lnSpc>
              <a:spcBef>
                <a:spcPts val="0"/>
              </a:spcBef>
              <a:spcAft>
                <a:spcPts val="0"/>
              </a:spcAft>
              <a:buClr>
                <a:srgbClr val="000000"/>
              </a:buClr>
              <a:buSzPts val="1800"/>
              <a:buFont typeface="Arial"/>
              <a:buNone/>
            </a:pPr>
            <a:r>
              <a:rPr lang="fr-FR" sz="1800" b="0" i="0" u="none" strike="noStrike" cap="none">
                <a:solidFill>
                  <a:srgbClr val="000000"/>
                </a:solidFill>
                <a:latin typeface="Calibri"/>
                <a:ea typeface="Calibri"/>
                <a:cs typeface="Calibri"/>
                <a:sym typeface="Calibri"/>
              </a:rPr>
              <a:t>Dans vos groupes:</a:t>
            </a:r>
            <a:endParaRPr sz="1800" b="0" i="0" u="none" strike="noStrike" cap="none">
              <a:solidFill>
                <a:srgbClr val="000000"/>
              </a:solidFill>
              <a:latin typeface="Arial"/>
              <a:ea typeface="Arial"/>
              <a:cs typeface="Arial"/>
              <a:sym typeface="Arial"/>
            </a:endParaRPr>
          </a:p>
          <a:p>
            <a:pPr marL="50760" marR="0" lvl="0" indent="0" algn="just" rtl="0">
              <a:lnSpc>
                <a:spcPct val="90000"/>
              </a:lnSpc>
              <a:spcBef>
                <a:spcPts val="100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a:p>
            <a:pPr marL="50760" marR="0" lvl="0" indent="0" algn="just" rtl="0">
              <a:lnSpc>
                <a:spcPct val="90000"/>
              </a:lnSpc>
              <a:spcBef>
                <a:spcPts val="1000"/>
              </a:spcBef>
              <a:spcAft>
                <a:spcPts val="0"/>
              </a:spcAft>
              <a:buClr>
                <a:srgbClr val="000000"/>
              </a:buClr>
              <a:buSzPts val="1800"/>
              <a:buFont typeface="Arial"/>
              <a:buNone/>
            </a:pPr>
            <a:r>
              <a:rPr lang="fr-FR" sz="1800" b="1" i="0" u="none" strike="noStrike" cap="none">
                <a:solidFill>
                  <a:srgbClr val="000000"/>
                </a:solidFill>
                <a:latin typeface="Calibri"/>
                <a:ea typeface="Calibri"/>
                <a:cs typeface="Calibri"/>
                <a:sym typeface="Calibri"/>
              </a:rPr>
              <a:t>Se référer </a:t>
            </a:r>
            <a:r>
              <a:rPr lang="fr-FR" sz="1800" b="0" i="0" u="none" strike="noStrike" cap="none">
                <a:solidFill>
                  <a:srgbClr val="000000"/>
                </a:solidFill>
                <a:latin typeface="Calibri"/>
                <a:ea typeface="Calibri"/>
                <a:cs typeface="Calibri"/>
                <a:sym typeface="Calibri"/>
              </a:rPr>
              <a:t>au </a:t>
            </a:r>
            <a:r>
              <a:rPr lang="fr-FR" sz="1800" b="0" i="1" u="none" strike="noStrike" cap="none">
                <a:solidFill>
                  <a:srgbClr val="000000"/>
                </a:solidFill>
                <a:latin typeface="Calibri"/>
                <a:ea typeface="Calibri"/>
                <a:cs typeface="Calibri"/>
                <a:sym typeface="Calibri"/>
              </a:rPr>
              <a:t>Pays X – Analyse de Situation</a:t>
            </a:r>
            <a:r>
              <a:rPr lang="fr-FR" sz="1800" b="0" i="0" u="none" strike="noStrike" cap="none">
                <a:solidFill>
                  <a:srgbClr val="000000"/>
                </a:solidFill>
                <a:latin typeface="Calibri"/>
                <a:ea typeface="Calibri"/>
                <a:cs typeface="Calibri"/>
                <a:sym typeface="Calibri"/>
              </a:rPr>
              <a:t> et</a:t>
            </a:r>
            <a:r>
              <a:rPr lang="fr-FR" sz="1800" b="1" i="0" u="none" strike="noStrike" cap="none">
                <a:solidFill>
                  <a:srgbClr val="000000"/>
                </a:solidFill>
                <a:latin typeface="Calibri"/>
                <a:ea typeface="Calibri"/>
                <a:cs typeface="Calibri"/>
                <a:sym typeface="Calibri"/>
              </a:rPr>
              <a:t> identifier : </a:t>
            </a:r>
            <a:endParaRPr sz="1800" b="0" i="0" u="none" strike="noStrike" cap="none">
              <a:solidFill>
                <a:srgbClr val="000000"/>
              </a:solidFill>
              <a:latin typeface="Arial"/>
              <a:ea typeface="Arial"/>
              <a:cs typeface="Arial"/>
              <a:sym typeface="Arial"/>
            </a:endParaRPr>
          </a:p>
          <a:p>
            <a:pPr marL="0" marR="0" lvl="0" indent="0" algn="just" rtl="0">
              <a:lnSpc>
                <a:spcPct val="90000"/>
              </a:lnSpc>
              <a:spcBef>
                <a:spcPts val="100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a:p>
            <a:pPr marL="393840" marR="0" lvl="0" indent="-342720" algn="l" rtl="0">
              <a:lnSpc>
                <a:spcPct val="90000"/>
              </a:lnSpc>
              <a:spcBef>
                <a:spcPts val="1000"/>
              </a:spcBef>
              <a:spcAft>
                <a:spcPts val="0"/>
              </a:spcAft>
              <a:buClr>
                <a:srgbClr val="545554"/>
              </a:buClr>
              <a:buSzPts val="1800"/>
              <a:buFont typeface="Noto Sans Symbols"/>
              <a:buAutoNum type="arabicPeriod"/>
            </a:pPr>
            <a:r>
              <a:rPr lang="fr-FR" sz="1800" b="0" i="0" u="none" strike="noStrike" cap="none">
                <a:solidFill>
                  <a:srgbClr val="000000"/>
                </a:solidFill>
                <a:latin typeface="Calibri"/>
                <a:ea typeface="Calibri"/>
                <a:cs typeface="Calibri"/>
                <a:sym typeface="Calibri"/>
              </a:rPr>
              <a:t>Quelles formes de protection de remplacement sont décrites dans l'Analyse de Situation ? Quelles formes de protection de remplacement ne sont pas </a:t>
            </a:r>
            <a:r>
              <a:rPr lang="fr-FR" sz="1800">
                <a:solidFill>
                  <a:srgbClr val="000000"/>
                </a:solidFill>
                <a:latin typeface="Calibri"/>
                <a:ea typeface="Calibri"/>
                <a:cs typeface="Calibri"/>
                <a:sym typeface="Calibri"/>
              </a:rPr>
              <a:t>spécifiquement </a:t>
            </a:r>
            <a:r>
              <a:rPr lang="fr-FR" sz="1800" b="0" i="0" u="none" strike="noStrike" cap="none">
                <a:solidFill>
                  <a:srgbClr val="000000"/>
                </a:solidFill>
                <a:latin typeface="Calibri"/>
                <a:ea typeface="Calibri"/>
                <a:cs typeface="Calibri"/>
                <a:sym typeface="Calibri"/>
              </a:rPr>
              <a:t>mentionnées mais </a:t>
            </a:r>
            <a:r>
              <a:rPr lang="fr-FR" sz="1800">
                <a:solidFill>
                  <a:srgbClr val="000000"/>
                </a:solidFill>
                <a:latin typeface="Calibri"/>
                <a:ea typeface="Calibri"/>
                <a:cs typeface="Calibri"/>
                <a:sym typeface="Calibri"/>
              </a:rPr>
              <a:t>sont probablement </a:t>
            </a:r>
            <a:r>
              <a:rPr lang="fr-FR" sz="1800" b="0" i="0" u="none" strike="noStrike" cap="none">
                <a:solidFill>
                  <a:srgbClr val="000000"/>
                </a:solidFill>
                <a:latin typeface="Calibri"/>
                <a:ea typeface="Calibri"/>
                <a:cs typeface="Calibri"/>
                <a:sym typeface="Calibri"/>
              </a:rPr>
              <a:t> mises en oeuvre ?</a:t>
            </a:r>
            <a:endParaRPr sz="1800" b="0" i="0" u="none" strike="noStrike" cap="none">
              <a:solidFill>
                <a:srgbClr val="000000"/>
              </a:solidFill>
              <a:latin typeface="Arial"/>
              <a:ea typeface="Arial"/>
              <a:cs typeface="Arial"/>
              <a:sym typeface="Arial"/>
            </a:endParaRPr>
          </a:p>
          <a:p>
            <a:pPr marL="393840" marR="0" lvl="0" indent="-342720" algn="l" rtl="0">
              <a:lnSpc>
                <a:spcPct val="90000"/>
              </a:lnSpc>
              <a:spcBef>
                <a:spcPts val="1000"/>
              </a:spcBef>
              <a:spcAft>
                <a:spcPts val="0"/>
              </a:spcAft>
              <a:buClr>
                <a:srgbClr val="545554"/>
              </a:buClr>
              <a:buSzPts val="1800"/>
              <a:buFont typeface="Noto Sans Symbols"/>
              <a:buAutoNum type="arabicPeriod"/>
            </a:pPr>
            <a:r>
              <a:rPr lang="fr-FR" sz="1800" b="0" i="0" u="none" strike="noStrike" cap="none">
                <a:solidFill>
                  <a:srgbClr val="000000"/>
                </a:solidFill>
                <a:latin typeface="Calibri"/>
                <a:ea typeface="Calibri"/>
                <a:cs typeface="Calibri"/>
                <a:sym typeface="Calibri"/>
              </a:rPr>
              <a:t>Quelles actions, le cas échéant, devraient être entreprises pour soutenir les Enfants Séparés dans ce contexte?</a:t>
            </a:r>
            <a:br>
              <a:rPr lang="fr-FR" sz="1800" b="0" i="0" u="none" strike="noStrike" cap="none">
                <a:solidFill>
                  <a:schemeClr val="dk1"/>
                </a:solidFill>
                <a:latin typeface="Arial"/>
                <a:ea typeface="Arial"/>
                <a:cs typeface="Arial"/>
                <a:sym typeface="Arial"/>
              </a:rPr>
            </a:br>
            <a:r>
              <a:rPr lang="fr-FR" sz="1800" b="0" i="0" u="none" strike="noStrike" cap="none">
                <a:solidFill>
                  <a:srgbClr val="000000"/>
                </a:solidFill>
                <a:latin typeface="Calibri"/>
                <a:ea typeface="Calibri"/>
                <a:cs typeface="Calibri"/>
                <a:sym typeface="Calibri"/>
              </a:rPr>
              <a:t> </a:t>
            </a:r>
            <a:endParaRPr sz="1800" b="0" i="0" u="none" strike="noStrike" cap="none">
              <a:solidFill>
                <a:srgbClr val="000000"/>
              </a:solidFill>
              <a:latin typeface="Arial"/>
              <a:ea typeface="Arial"/>
              <a:cs typeface="Arial"/>
              <a:sym typeface="Arial"/>
            </a:endParaRPr>
          </a:p>
          <a:p>
            <a:pPr marL="393840" marR="0" lvl="0" indent="-342720" algn="l" rtl="0">
              <a:lnSpc>
                <a:spcPct val="90000"/>
              </a:lnSpc>
              <a:spcBef>
                <a:spcPts val="1000"/>
              </a:spcBef>
              <a:spcAft>
                <a:spcPts val="0"/>
              </a:spcAft>
              <a:buClr>
                <a:srgbClr val="545554"/>
              </a:buClr>
              <a:buSzPts val="1800"/>
              <a:buFont typeface="Noto Sans Symbols"/>
              <a:buAutoNum type="arabicPeriod"/>
            </a:pPr>
            <a:r>
              <a:rPr lang="fr-FR" sz="1800" b="0" i="0" u="none" strike="noStrike" cap="none">
                <a:solidFill>
                  <a:srgbClr val="000000"/>
                </a:solidFill>
                <a:latin typeface="Calibri"/>
                <a:ea typeface="Calibri"/>
                <a:cs typeface="Calibri"/>
                <a:sym typeface="Calibri"/>
              </a:rPr>
              <a:t>Quelles actions, le cas échéant, devraient être entreprises pour soutenir les Enfants Non Accompagnés dans ce contexte ?</a:t>
            </a:r>
            <a:br>
              <a:rPr lang="fr-FR" sz="1800" b="0" i="0" u="none" strike="noStrike" cap="none">
                <a:solidFill>
                  <a:schemeClr val="dk1"/>
                </a:solidFill>
                <a:latin typeface="Arial"/>
                <a:ea typeface="Arial"/>
                <a:cs typeface="Arial"/>
                <a:sym typeface="Arial"/>
              </a:rPr>
            </a:br>
            <a:br>
              <a:rPr lang="fr-FR" sz="1400" b="0" i="0" u="none" strike="noStrike" cap="none">
                <a:solidFill>
                  <a:schemeClr val="dk1"/>
                </a:solidFill>
                <a:latin typeface="Arial"/>
                <a:ea typeface="Arial"/>
                <a:cs typeface="Arial"/>
                <a:sym typeface="Arial"/>
              </a:rPr>
            </a:br>
            <a:r>
              <a:rPr lang="fr-FR" sz="1800" b="1" i="0" u="none" strike="noStrike" cap="none">
                <a:solidFill>
                  <a:srgbClr val="000000"/>
                </a:solidFill>
                <a:latin typeface="Calibri"/>
                <a:ea typeface="Calibri"/>
                <a:cs typeface="Calibri"/>
                <a:sym typeface="Calibri"/>
              </a:rPr>
              <a:t>Prenez</a:t>
            </a:r>
            <a:r>
              <a:rPr lang="fr-FR" sz="1800" b="0" i="0" u="none" strike="noStrike" cap="none">
                <a:solidFill>
                  <a:srgbClr val="000000"/>
                </a:solidFill>
                <a:latin typeface="Calibri"/>
                <a:ea typeface="Calibri"/>
                <a:cs typeface="Calibri"/>
                <a:sym typeface="Calibri"/>
              </a:rPr>
              <a:t>  10 mins et rejoignez l</a:t>
            </a:r>
            <a:r>
              <a:rPr lang="fr-FR" sz="1800">
                <a:solidFill>
                  <a:srgbClr val="000000"/>
                </a:solidFill>
                <a:latin typeface="Calibri"/>
                <a:ea typeface="Calibri"/>
                <a:cs typeface="Calibri"/>
                <a:sym typeface="Calibri"/>
              </a:rPr>
              <a:t>a </a:t>
            </a:r>
            <a:r>
              <a:rPr lang="fr-FR" sz="1800">
                <a:latin typeface="Calibri"/>
                <a:ea typeface="Calibri"/>
                <a:cs typeface="Calibri"/>
                <a:sym typeface="Calibri"/>
              </a:rPr>
              <a:t>discussion en plénière avec tout le </a:t>
            </a:r>
            <a:r>
              <a:rPr lang="fr-FR" sz="1800" b="0" i="0" u="none" strike="noStrike" cap="none">
                <a:solidFill>
                  <a:srgbClr val="000000"/>
                </a:solidFill>
                <a:latin typeface="Calibri"/>
                <a:ea typeface="Calibri"/>
                <a:cs typeface="Calibri"/>
                <a:sym typeface="Calibri"/>
              </a:rPr>
              <a:t> groupe.</a:t>
            </a:r>
            <a:endParaRPr sz="1800" b="0" i="0" u="none" strike="noStrike" cap="none">
              <a:solidFill>
                <a:srgbClr val="000000"/>
              </a:solidFill>
              <a:latin typeface="Arial"/>
              <a:ea typeface="Arial"/>
              <a:cs typeface="Arial"/>
              <a:sym typeface="Arial"/>
            </a:endParaRPr>
          </a:p>
        </p:txBody>
      </p:sp>
      <p:pic>
        <p:nvPicPr>
          <p:cNvPr id="128" name="Google Shape;128;p10"/>
          <p:cNvPicPr preferRelativeResize="0"/>
          <p:nvPr/>
        </p:nvPicPr>
        <p:blipFill rotWithShape="1">
          <a:blip r:embed="rId3">
            <a:alphaModFix/>
          </a:blip>
          <a:srcRect/>
          <a:stretch/>
        </p:blipFill>
        <p:spPr>
          <a:xfrm>
            <a:off x="10421640" y="2130480"/>
            <a:ext cx="1054080" cy="894600"/>
          </a:xfrm>
          <a:prstGeom prst="rect">
            <a:avLst/>
          </a:prstGeom>
          <a:noFill/>
          <a:ln>
            <a:noFill/>
          </a:ln>
        </p:spPr>
      </p:pic>
    </p:spTree>
  </p:cSld>
  <p:clrMapOvr>
    <a:masterClrMapping/>
  </p:clrMapOvr>
</p:sld>
</file>

<file path=ppt/theme/theme1.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2510</Words>
  <Application>Microsoft Macintosh PowerPoint</Application>
  <PresentationFormat>Widescreen</PresentationFormat>
  <Paragraphs>168</Paragraphs>
  <Slides>13</Slides>
  <Notes>13</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13</vt:i4>
      </vt:variant>
    </vt:vector>
  </HeadingPairs>
  <TitlesOfParts>
    <vt:vector size="20" baseType="lpstr">
      <vt:lpstr>Arial</vt:lpstr>
      <vt:lpstr>Calibri</vt:lpstr>
      <vt:lpstr>Helvetica Neue</vt:lpstr>
      <vt:lpstr>Noto Sans Symbols</vt:lpstr>
      <vt:lpstr>Office</vt:lpstr>
      <vt:lpstr>Office</vt:lpstr>
      <vt:lpstr>Office</vt:lpstr>
      <vt:lpstr>PowerPoint Presentation</vt:lpstr>
      <vt:lpstr>Qu'entend-on par « Protection de Remplacement» ?</vt:lpstr>
      <vt:lpstr>MSPE Standard 19 Protection de Remplacement</vt:lpstr>
      <vt:lpstr>Lignes Directrices sur la Protection de Remplacement </vt:lpstr>
      <vt:lpstr>Principes de la Protection de Remplacement (I)</vt:lpstr>
      <vt:lpstr>Principes de la Protection de Remplacement (II)</vt:lpstr>
      <vt:lpstr>PowerPoint Presentation</vt:lpstr>
      <vt:lpstr>PowerPoint Presentation</vt:lpstr>
      <vt:lpstr>Activité 1 – Développer un Plan d'Action de Protection de Remplacement pour les ENAS</vt:lpstr>
      <vt:lpstr>L'objectif des visites de suivi</vt:lpstr>
      <vt:lpstr>Qui devrait être impliqué dans le suivi ?</vt:lpstr>
      <vt:lpstr>Comment mener les visites de suivi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Elena</dc:creator>
  <cp:lastModifiedBy>Kyra Loat</cp:lastModifiedBy>
  <cp:revision>1</cp:revision>
  <dcterms:modified xsi:type="dcterms:W3CDTF">2026-01-14T18:51:23Z</dcterms:modified>
</cp:coreProperties>
</file>